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15"/>
  </p:notesMasterIdLst>
  <p:handoutMasterIdLst>
    <p:handoutMasterId r:id="rId16"/>
  </p:handoutMasterIdLst>
  <p:sldIdLst>
    <p:sldId id="322" r:id="rId2"/>
    <p:sldId id="372" r:id="rId3"/>
    <p:sldId id="380" r:id="rId4"/>
    <p:sldId id="381" r:id="rId5"/>
    <p:sldId id="382" r:id="rId6"/>
    <p:sldId id="383" r:id="rId7"/>
    <p:sldId id="384" r:id="rId8"/>
    <p:sldId id="385" r:id="rId9"/>
    <p:sldId id="386" r:id="rId10"/>
    <p:sldId id="387" r:id="rId11"/>
    <p:sldId id="388" r:id="rId12"/>
    <p:sldId id="389" r:id="rId13"/>
    <p:sldId id="390" r:id="rId1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33CC"/>
    <a:srgbClr val="FFCC00"/>
    <a:srgbClr val="F4C600"/>
    <a:srgbClr val="800000"/>
    <a:srgbClr val="990000"/>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71" autoAdjust="0"/>
    <p:restoredTop sz="94612" autoAdjust="0"/>
  </p:normalViewPr>
  <p:slideViewPr>
    <p:cSldViewPr>
      <p:cViewPr varScale="1">
        <p:scale>
          <a:sx n="115" d="100"/>
          <a:sy n="115" d="100"/>
        </p:scale>
        <p:origin x="151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9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1" y="0"/>
            <a:ext cx="3039463" cy="463844"/>
          </a:xfrm>
          <a:prstGeom prst="rect">
            <a:avLst/>
          </a:prstGeom>
          <a:noFill/>
          <a:ln w="9525">
            <a:noFill/>
            <a:miter lim="800000"/>
            <a:headEnd/>
            <a:tailEnd/>
          </a:ln>
          <a:effectLst/>
        </p:spPr>
        <p:txBody>
          <a:bodyPr vert="horz" wrap="square" lIns="92944" tIns="46472" rIns="92944" bIns="46472" numCol="1" anchor="t" anchorCtr="0" compatLnSpc="1">
            <a:prstTxWarp prst="textNoShape">
              <a:avLst/>
            </a:prstTxWarp>
          </a:bodyPr>
          <a:lstStyle>
            <a:lvl1pPr defTabSz="930430" eaLnBrk="1" hangingPunct="1">
              <a:defRPr sz="1200">
                <a:latin typeface="Tahoma" pitchFamily="34" charset="0"/>
              </a:defRPr>
            </a:lvl1pPr>
          </a:lstStyle>
          <a:p>
            <a:endParaRPr lang="en-US"/>
          </a:p>
        </p:txBody>
      </p:sp>
      <p:sp>
        <p:nvSpPr>
          <p:cNvPr id="112643" name="Rectangle 3"/>
          <p:cNvSpPr>
            <a:spLocks noGrp="1" noChangeArrowheads="1"/>
          </p:cNvSpPr>
          <p:nvPr>
            <p:ph type="dt" sz="quarter" idx="1"/>
          </p:nvPr>
        </p:nvSpPr>
        <p:spPr bwMode="auto">
          <a:xfrm>
            <a:off x="3970938" y="0"/>
            <a:ext cx="3039462" cy="463844"/>
          </a:xfrm>
          <a:prstGeom prst="rect">
            <a:avLst/>
          </a:prstGeom>
          <a:noFill/>
          <a:ln w="9525">
            <a:noFill/>
            <a:miter lim="800000"/>
            <a:headEnd/>
            <a:tailEnd/>
          </a:ln>
          <a:effectLst/>
        </p:spPr>
        <p:txBody>
          <a:bodyPr vert="horz" wrap="square" lIns="92944" tIns="46472" rIns="92944" bIns="46472" numCol="1" anchor="t" anchorCtr="0" compatLnSpc="1">
            <a:prstTxWarp prst="textNoShape">
              <a:avLst/>
            </a:prstTxWarp>
          </a:bodyPr>
          <a:lstStyle>
            <a:lvl1pPr algn="r" defTabSz="930430" eaLnBrk="1" hangingPunct="1">
              <a:defRPr sz="1200">
                <a:latin typeface="Tahoma" pitchFamily="34" charset="0"/>
              </a:defRPr>
            </a:lvl1pPr>
          </a:lstStyle>
          <a:p>
            <a:endParaRPr lang="en-US"/>
          </a:p>
        </p:txBody>
      </p:sp>
      <p:sp>
        <p:nvSpPr>
          <p:cNvPr id="112644" name="Rectangle 4"/>
          <p:cNvSpPr>
            <a:spLocks noGrp="1" noChangeArrowheads="1"/>
          </p:cNvSpPr>
          <p:nvPr>
            <p:ph type="ftr" sz="quarter" idx="2"/>
          </p:nvPr>
        </p:nvSpPr>
        <p:spPr bwMode="auto">
          <a:xfrm>
            <a:off x="1" y="8832558"/>
            <a:ext cx="3039463" cy="463843"/>
          </a:xfrm>
          <a:prstGeom prst="rect">
            <a:avLst/>
          </a:prstGeom>
          <a:noFill/>
          <a:ln w="9525">
            <a:noFill/>
            <a:miter lim="800000"/>
            <a:headEnd/>
            <a:tailEnd/>
          </a:ln>
          <a:effectLst/>
        </p:spPr>
        <p:txBody>
          <a:bodyPr vert="horz" wrap="square" lIns="92944" tIns="46472" rIns="92944" bIns="46472" numCol="1" anchor="b" anchorCtr="0" compatLnSpc="1">
            <a:prstTxWarp prst="textNoShape">
              <a:avLst/>
            </a:prstTxWarp>
          </a:bodyPr>
          <a:lstStyle>
            <a:lvl1pPr defTabSz="930430" eaLnBrk="1" hangingPunct="1">
              <a:defRPr sz="1200">
                <a:latin typeface="Tahoma" pitchFamily="34" charset="0"/>
              </a:defRPr>
            </a:lvl1pPr>
          </a:lstStyle>
          <a:p>
            <a:endParaRPr lang="en-US"/>
          </a:p>
        </p:txBody>
      </p:sp>
      <p:sp>
        <p:nvSpPr>
          <p:cNvPr id="112645" name="Rectangle 5"/>
          <p:cNvSpPr>
            <a:spLocks noGrp="1" noChangeArrowheads="1"/>
          </p:cNvSpPr>
          <p:nvPr>
            <p:ph type="sldNum" sz="quarter" idx="3"/>
          </p:nvPr>
        </p:nvSpPr>
        <p:spPr bwMode="auto">
          <a:xfrm>
            <a:off x="3970938" y="8832558"/>
            <a:ext cx="3039462" cy="463843"/>
          </a:xfrm>
          <a:prstGeom prst="rect">
            <a:avLst/>
          </a:prstGeom>
          <a:noFill/>
          <a:ln w="9525">
            <a:noFill/>
            <a:miter lim="800000"/>
            <a:headEnd/>
            <a:tailEnd/>
          </a:ln>
          <a:effectLst/>
        </p:spPr>
        <p:txBody>
          <a:bodyPr vert="horz" wrap="square" lIns="92944" tIns="46472" rIns="92944" bIns="46472" numCol="1" anchor="b" anchorCtr="0" compatLnSpc="1">
            <a:prstTxWarp prst="textNoShape">
              <a:avLst/>
            </a:prstTxWarp>
          </a:bodyPr>
          <a:lstStyle>
            <a:lvl1pPr algn="r" defTabSz="930430" eaLnBrk="1" hangingPunct="1">
              <a:defRPr sz="1200">
                <a:latin typeface="Tahoma" pitchFamily="34" charset="0"/>
              </a:defRPr>
            </a:lvl1pPr>
          </a:lstStyle>
          <a:p>
            <a:endParaRPr lang="en-CA"/>
          </a:p>
        </p:txBody>
      </p:sp>
    </p:spTree>
    <p:extLst>
      <p:ext uri="{BB962C8B-B14F-4D97-AF65-F5344CB8AC3E}">
        <p14:creationId xmlns:p14="http://schemas.microsoft.com/office/powerpoint/2010/main" val="2440586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1" y="0"/>
            <a:ext cx="3039463" cy="463844"/>
          </a:xfrm>
          <a:prstGeom prst="rect">
            <a:avLst/>
          </a:prstGeom>
          <a:noFill/>
          <a:ln w="9525">
            <a:noFill/>
            <a:miter lim="800000"/>
            <a:headEnd/>
            <a:tailEnd/>
          </a:ln>
          <a:effectLst/>
        </p:spPr>
        <p:txBody>
          <a:bodyPr vert="horz" wrap="square" lIns="92944" tIns="46472" rIns="92944" bIns="46472" numCol="1" anchor="t" anchorCtr="0" compatLnSpc="1">
            <a:prstTxWarp prst="textNoShape">
              <a:avLst/>
            </a:prstTxWarp>
          </a:bodyPr>
          <a:lstStyle>
            <a:lvl1pPr defTabSz="930430" eaLnBrk="1" hangingPunct="1">
              <a:defRPr sz="1200">
                <a:latin typeface="Tahoma" pitchFamily="34" charset="0"/>
              </a:defRPr>
            </a:lvl1pPr>
          </a:lstStyle>
          <a:p>
            <a:endParaRPr lang="en-US"/>
          </a:p>
        </p:txBody>
      </p:sp>
      <p:sp>
        <p:nvSpPr>
          <p:cNvPr id="97283" name="Rectangle 3"/>
          <p:cNvSpPr>
            <a:spLocks noGrp="1" noChangeArrowheads="1"/>
          </p:cNvSpPr>
          <p:nvPr>
            <p:ph type="dt" idx="1"/>
          </p:nvPr>
        </p:nvSpPr>
        <p:spPr bwMode="auto">
          <a:xfrm>
            <a:off x="3970938" y="0"/>
            <a:ext cx="3039462" cy="463844"/>
          </a:xfrm>
          <a:prstGeom prst="rect">
            <a:avLst/>
          </a:prstGeom>
          <a:noFill/>
          <a:ln w="9525">
            <a:noFill/>
            <a:miter lim="800000"/>
            <a:headEnd/>
            <a:tailEnd/>
          </a:ln>
          <a:effectLst/>
        </p:spPr>
        <p:txBody>
          <a:bodyPr vert="horz" wrap="square" lIns="92944" tIns="46472" rIns="92944" bIns="46472" numCol="1" anchor="t" anchorCtr="0" compatLnSpc="1">
            <a:prstTxWarp prst="textNoShape">
              <a:avLst/>
            </a:prstTxWarp>
          </a:bodyPr>
          <a:lstStyle>
            <a:lvl1pPr algn="r" defTabSz="930430" eaLnBrk="1" hangingPunct="1">
              <a:defRPr sz="1200">
                <a:latin typeface="Tahoma" pitchFamily="34" charset="0"/>
              </a:defRPr>
            </a:lvl1pPr>
          </a:lstStyle>
          <a:p>
            <a:endParaRPr lang="en-US"/>
          </a:p>
        </p:txBody>
      </p:sp>
      <p:sp>
        <p:nvSpPr>
          <p:cNvPr id="97284"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a:effectLst/>
        </p:spPr>
      </p:sp>
      <p:sp>
        <p:nvSpPr>
          <p:cNvPr id="97285" name="Rectangle 5"/>
          <p:cNvSpPr>
            <a:spLocks noGrp="1" noChangeArrowheads="1"/>
          </p:cNvSpPr>
          <p:nvPr>
            <p:ph type="body" sz="quarter" idx="3"/>
          </p:nvPr>
        </p:nvSpPr>
        <p:spPr bwMode="auto">
          <a:xfrm>
            <a:off x="934720" y="4413838"/>
            <a:ext cx="5140960" cy="4184357"/>
          </a:xfrm>
          <a:prstGeom prst="rect">
            <a:avLst/>
          </a:prstGeom>
          <a:noFill/>
          <a:ln w="9525">
            <a:noFill/>
            <a:miter lim="800000"/>
            <a:headEnd/>
            <a:tailEnd/>
          </a:ln>
          <a:effectLst/>
        </p:spPr>
        <p:txBody>
          <a:bodyPr vert="horz" wrap="square" lIns="92944" tIns="46472" rIns="92944" bIns="4647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7286" name="Rectangle 6"/>
          <p:cNvSpPr>
            <a:spLocks noGrp="1" noChangeArrowheads="1"/>
          </p:cNvSpPr>
          <p:nvPr>
            <p:ph type="ftr" sz="quarter" idx="4"/>
          </p:nvPr>
        </p:nvSpPr>
        <p:spPr bwMode="auto">
          <a:xfrm>
            <a:off x="1" y="8832558"/>
            <a:ext cx="3039463" cy="463843"/>
          </a:xfrm>
          <a:prstGeom prst="rect">
            <a:avLst/>
          </a:prstGeom>
          <a:noFill/>
          <a:ln w="9525">
            <a:noFill/>
            <a:miter lim="800000"/>
            <a:headEnd/>
            <a:tailEnd/>
          </a:ln>
          <a:effectLst/>
        </p:spPr>
        <p:txBody>
          <a:bodyPr vert="horz" wrap="square" lIns="92944" tIns="46472" rIns="92944" bIns="46472" numCol="1" anchor="b" anchorCtr="0" compatLnSpc="1">
            <a:prstTxWarp prst="textNoShape">
              <a:avLst/>
            </a:prstTxWarp>
          </a:bodyPr>
          <a:lstStyle>
            <a:lvl1pPr defTabSz="930430" eaLnBrk="1" hangingPunct="1">
              <a:defRPr sz="1200">
                <a:latin typeface="Tahoma" pitchFamily="34" charset="0"/>
              </a:defRPr>
            </a:lvl1pPr>
          </a:lstStyle>
          <a:p>
            <a:endParaRPr lang="en-US"/>
          </a:p>
        </p:txBody>
      </p:sp>
      <p:sp>
        <p:nvSpPr>
          <p:cNvPr id="97287" name="Rectangle 7"/>
          <p:cNvSpPr>
            <a:spLocks noGrp="1" noChangeArrowheads="1"/>
          </p:cNvSpPr>
          <p:nvPr>
            <p:ph type="sldNum" sz="quarter" idx="5"/>
          </p:nvPr>
        </p:nvSpPr>
        <p:spPr bwMode="auto">
          <a:xfrm>
            <a:off x="3970938" y="8832558"/>
            <a:ext cx="3039462" cy="463843"/>
          </a:xfrm>
          <a:prstGeom prst="rect">
            <a:avLst/>
          </a:prstGeom>
          <a:noFill/>
          <a:ln w="9525">
            <a:noFill/>
            <a:miter lim="800000"/>
            <a:headEnd/>
            <a:tailEnd/>
          </a:ln>
          <a:effectLst/>
        </p:spPr>
        <p:txBody>
          <a:bodyPr vert="horz" wrap="square" lIns="92944" tIns="46472" rIns="92944" bIns="46472" numCol="1" anchor="b" anchorCtr="0" compatLnSpc="1">
            <a:prstTxWarp prst="textNoShape">
              <a:avLst/>
            </a:prstTxWarp>
          </a:bodyPr>
          <a:lstStyle>
            <a:lvl1pPr algn="r" defTabSz="930430" eaLnBrk="1" hangingPunct="1">
              <a:defRPr sz="1200">
                <a:latin typeface="Tahoma" pitchFamily="34" charset="0"/>
              </a:defRPr>
            </a:lvl1pPr>
          </a:lstStyle>
          <a:p>
            <a:fld id="{E3450352-BC1C-4722-815D-E757ED27468A}" type="slidenum">
              <a:rPr lang="en-US"/>
              <a:pPr/>
              <a:t>‹#›</a:t>
            </a:fld>
            <a:endParaRPr lang="en-US"/>
          </a:p>
        </p:txBody>
      </p:sp>
    </p:spTree>
    <p:extLst>
      <p:ext uri="{BB962C8B-B14F-4D97-AF65-F5344CB8AC3E}">
        <p14:creationId xmlns:p14="http://schemas.microsoft.com/office/powerpoint/2010/main" val="3354848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7A2F99-0066-499F-ADC8-5A91951A39BC}" type="slidenum">
              <a:rPr lang="en-US"/>
              <a:pPr/>
              <a:t>1</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CA"/>
          </a:p>
        </p:txBody>
      </p:sp>
    </p:spTree>
    <p:extLst>
      <p:ext uri="{BB962C8B-B14F-4D97-AF65-F5344CB8AC3E}">
        <p14:creationId xmlns:p14="http://schemas.microsoft.com/office/powerpoint/2010/main" val="1353116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23C0AC-2757-40D2-816F-3252D4CC0760}" type="slidenum">
              <a:rPr lang="en-US"/>
              <a:pPr/>
              <a:t>10</a:t>
            </a:fld>
            <a:endParaRPr lang="en-US"/>
          </a:p>
        </p:txBody>
      </p:sp>
      <p:sp>
        <p:nvSpPr>
          <p:cNvPr id="575490" name="Rectangle 2"/>
          <p:cNvSpPr>
            <a:spLocks noGrp="1" noRot="1" noChangeAspect="1" noChangeArrowheads="1" noTextEdit="1"/>
          </p:cNvSpPr>
          <p:nvPr>
            <p:ph type="sldImg"/>
          </p:nvPr>
        </p:nvSpPr>
        <p:spPr>
          <a:xfrm>
            <a:off x="1179513" y="695325"/>
            <a:ext cx="4651375" cy="3489325"/>
          </a:xfrm>
          <a:ln/>
        </p:spPr>
      </p:sp>
      <p:sp>
        <p:nvSpPr>
          <p:cNvPr id="575491"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905932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371E20-1507-4C36-806D-D182A45B55F1}" type="slidenum">
              <a:rPr lang="en-US"/>
              <a:pPr/>
              <a:t>11</a:t>
            </a:fld>
            <a:endParaRPr lang="en-US"/>
          </a:p>
        </p:txBody>
      </p:sp>
      <p:sp>
        <p:nvSpPr>
          <p:cNvPr id="577538" name="Rectangle 2"/>
          <p:cNvSpPr>
            <a:spLocks noGrp="1" noRot="1" noChangeAspect="1" noChangeArrowheads="1" noTextEdit="1"/>
          </p:cNvSpPr>
          <p:nvPr>
            <p:ph type="sldImg"/>
          </p:nvPr>
        </p:nvSpPr>
        <p:spPr>
          <a:xfrm>
            <a:off x="1179513" y="695325"/>
            <a:ext cx="4651375" cy="3489325"/>
          </a:xfrm>
          <a:ln/>
        </p:spPr>
      </p:sp>
      <p:sp>
        <p:nvSpPr>
          <p:cNvPr id="577539"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2961260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EF2E89-4AD8-474B-B57D-5B5514D10155}" type="slidenum">
              <a:rPr lang="en-US"/>
              <a:pPr/>
              <a:t>12</a:t>
            </a:fld>
            <a:endParaRPr lang="en-US"/>
          </a:p>
        </p:txBody>
      </p:sp>
      <p:sp>
        <p:nvSpPr>
          <p:cNvPr id="579586" name="Rectangle 2"/>
          <p:cNvSpPr>
            <a:spLocks noGrp="1" noRot="1" noChangeAspect="1" noChangeArrowheads="1" noTextEdit="1"/>
          </p:cNvSpPr>
          <p:nvPr>
            <p:ph type="sldImg"/>
          </p:nvPr>
        </p:nvSpPr>
        <p:spPr>
          <a:xfrm>
            <a:off x="1179513" y="695325"/>
            <a:ext cx="4651375" cy="3489325"/>
          </a:xfrm>
          <a:ln/>
        </p:spPr>
      </p:sp>
      <p:sp>
        <p:nvSpPr>
          <p:cNvPr id="579587"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1663501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C565F5-CE31-46E0-9A22-FC01CFD0460A}" type="slidenum">
              <a:rPr lang="en-US"/>
              <a:pPr/>
              <a:t>13</a:t>
            </a:fld>
            <a:endParaRPr lang="en-US"/>
          </a:p>
        </p:txBody>
      </p:sp>
      <p:sp>
        <p:nvSpPr>
          <p:cNvPr id="581634" name="Rectangle 2"/>
          <p:cNvSpPr>
            <a:spLocks noGrp="1" noRot="1" noChangeAspect="1" noChangeArrowheads="1" noTextEdit="1"/>
          </p:cNvSpPr>
          <p:nvPr>
            <p:ph type="sldImg"/>
          </p:nvPr>
        </p:nvSpPr>
        <p:spPr>
          <a:xfrm>
            <a:off x="1179513" y="695325"/>
            <a:ext cx="4651375" cy="3489325"/>
          </a:xfrm>
          <a:ln/>
        </p:spPr>
      </p:sp>
      <p:sp>
        <p:nvSpPr>
          <p:cNvPr id="581635"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246693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E83023-2437-4E39-BF3B-5CEE5E8D50EB}" type="slidenum">
              <a:rPr lang="en-US"/>
              <a:pPr/>
              <a:t>2</a:t>
            </a:fld>
            <a:endParaRPr lang="en-US"/>
          </a:p>
        </p:txBody>
      </p:sp>
      <p:sp>
        <p:nvSpPr>
          <p:cNvPr id="544770" name="Rectangle 2"/>
          <p:cNvSpPr>
            <a:spLocks noGrp="1" noRot="1" noChangeAspect="1" noChangeArrowheads="1" noTextEdit="1"/>
          </p:cNvSpPr>
          <p:nvPr>
            <p:ph type="sldImg"/>
          </p:nvPr>
        </p:nvSpPr>
        <p:spPr>
          <a:xfrm>
            <a:off x="1179513" y="695325"/>
            <a:ext cx="4651375" cy="3489325"/>
          </a:xfrm>
          <a:ln/>
        </p:spPr>
      </p:sp>
      <p:sp>
        <p:nvSpPr>
          <p:cNvPr id="544771"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1153861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C2986-15CA-4BF7-8A98-B2DC24DDDAF6}" type="slidenum">
              <a:rPr lang="en-US"/>
              <a:pPr/>
              <a:t>3</a:t>
            </a:fld>
            <a:endParaRPr lang="en-US"/>
          </a:p>
        </p:txBody>
      </p:sp>
      <p:sp>
        <p:nvSpPr>
          <p:cNvPr id="561154" name="Rectangle 2"/>
          <p:cNvSpPr>
            <a:spLocks noGrp="1" noRot="1" noChangeAspect="1" noChangeArrowheads="1" noTextEdit="1"/>
          </p:cNvSpPr>
          <p:nvPr>
            <p:ph type="sldImg"/>
          </p:nvPr>
        </p:nvSpPr>
        <p:spPr>
          <a:xfrm>
            <a:off x="1179513" y="695325"/>
            <a:ext cx="4651375" cy="3489325"/>
          </a:xfrm>
          <a:ln/>
        </p:spPr>
      </p:sp>
      <p:sp>
        <p:nvSpPr>
          <p:cNvPr id="561155"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643209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0D88D0-9FE3-4AB8-AB26-BEC66B486E45}" type="slidenum">
              <a:rPr lang="en-US"/>
              <a:pPr/>
              <a:t>4</a:t>
            </a:fld>
            <a:endParaRPr lang="en-US"/>
          </a:p>
        </p:txBody>
      </p:sp>
      <p:sp>
        <p:nvSpPr>
          <p:cNvPr id="563202" name="Rectangle 2"/>
          <p:cNvSpPr>
            <a:spLocks noGrp="1" noRot="1" noChangeAspect="1" noChangeArrowheads="1" noTextEdit="1"/>
          </p:cNvSpPr>
          <p:nvPr>
            <p:ph type="sldImg"/>
          </p:nvPr>
        </p:nvSpPr>
        <p:spPr>
          <a:xfrm>
            <a:off x="1179513" y="695325"/>
            <a:ext cx="4651375" cy="3489325"/>
          </a:xfrm>
          <a:ln/>
        </p:spPr>
      </p:sp>
      <p:sp>
        <p:nvSpPr>
          <p:cNvPr id="563203"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319344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8D7B4-7755-462F-B322-0778AA52CA34}" type="slidenum">
              <a:rPr lang="en-US"/>
              <a:pPr/>
              <a:t>5</a:t>
            </a:fld>
            <a:endParaRPr lang="en-US"/>
          </a:p>
        </p:txBody>
      </p:sp>
      <p:sp>
        <p:nvSpPr>
          <p:cNvPr id="565250" name="Rectangle 2"/>
          <p:cNvSpPr>
            <a:spLocks noGrp="1" noRot="1" noChangeAspect="1" noChangeArrowheads="1" noTextEdit="1"/>
          </p:cNvSpPr>
          <p:nvPr>
            <p:ph type="sldImg"/>
          </p:nvPr>
        </p:nvSpPr>
        <p:spPr>
          <a:xfrm>
            <a:off x="1179513" y="695325"/>
            <a:ext cx="4651375" cy="3489325"/>
          </a:xfrm>
          <a:ln/>
        </p:spPr>
      </p:sp>
      <p:sp>
        <p:nvSpPr>
          <p:cNvPr id="565251"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1544349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18928B-EA44-4A08-9D75-8FE6B39F154E}" type="slidenum">
              <a:rPr lang="en-US"/>
              <a:pPr/>
              <a:t>6</a:t>
            </a:fld>
            <a:endParaRPr lang="en-US"/>
          </a:p>
        </p:txBody>
      </p:sp>
      <p:sp>
        <p:nvSpPr>
          <p:cNvPr id="567298" name="Rectangle 2"/>
          <p:cNvSpPr>
            <a:spLocks noGrp="1" noRot="1" noChangeAspect="1" noChangeArrowheads="1" noTextEdit="1"/>
          </p:cNvSpPr>
          <p:nvPr>
            <p:ph type="sldImg"/>
          </p:nvPr>
        </p:nvSpPr>
        <p:spPr>
          <a:xfrm>
            <a:off x="1179513" y="695325"/>
            <a:ext cx="4651375" cy="3489325"/>
          </a:xfrm>
          <a:ln/>
        </p:spPr>
      </p:sp>
      <p:sp>
        <p:nvSpPr>
          <p:cNvPr id="567299"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385068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EEFEF2-058D-41FE-B4D2-FE7BA58FD072}" type="slidenum">
              <a:rPr lang="en-US"/>
              <a:pPr/>
              <a:t>7</a:t>
            </a:fld>
            <a:endParaRPr lang="en-US"/>
          </a:p>
        </p:txBody>
      </p:sp>
      <p:sp>
        <p:nvSpPr>
          <p:cNvPr id="569346" name="Rectangle 2"/>
          <p:cNvSpPr>
            <a:spLocks noGrp="1" noRot="1" noChangeAspect="1" noChangeArrowheads="1" noTextEdit="1"/>
          </p:cNvSpPr>
          <p:nvPr>
            <p:ph type="sldImg"/>
          </p:nvPr>
        </p:nvSpPr>
        <p:spPr>
          <a:xfrm>
            <a:off x="1179513" y="695325"/>
            <a:ext cx="4651375" cy="3489325"/>
          </a:xfrm>
          <a:ln/>
        </p:spPr>
      </p:sp>
      <p:sp>
        <p:nvSpPr>
          <p:cNvPr id="569347"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1988250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4A0CA0-2A3F-4FBC-B678-F562F63DAA5C}" type="slidenum">
              <a:rPr lang="en-US"/>
              <a:pPr/>
              <a:t>8</a:t>
            </a:fld>
            <a:endParaRPr lang="en-US"/>
          </a:p>
        </p:txBody>
      </p:sp>
      <p:sp>
        <p:nvSpPr>
          <p:cNvPr id="571394" name="Rectangle 2"/>
          <p:cNvSpPr>
            <a:spLocks noGrp="1" noRot="1" noChangeAspect="1" noChangeArrowheads="1" noTextEdit="1"/>
          </p:cNvSpPr>
          <p:nvPr>
            <p:ph type="sldImg"/>
          </p:nvPr>
        </p:nvSpPr>
        <p:spPr>
          <a:xfrm>
            <a:off x="1179513" y="695325"/>
            <a:ext cx="4651375" cy="3489325"/>
          </a:xfrm>
          <a:ln/>
        </p:spPr>
      </p:sp>
      <p:sp>
        <p:nvSpPr>
          <p:cNvPr id="571395"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476089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C43565-F8D3-41DD-AFEC-A15C8D816168}" type="slidenum">
              <a:rPr lang="en-US"/>
              <a:pPr/>
              <a:t>9</a:t>
            </a:fld>
            <a:endParaRPr lang="en-US"/>
          </a:p>
        </p:txBody>
      </p:sp>
      <p:sp>
        <p:nvSpPr>
          <p:cNvPr id="573442" name="Rectangle 2"/>
          <p:cNvSpPr>
            <a:spLocks noGrp="1" noRot="1" noChangeAspect="1" noChangeArrowheads="1" noTextEdit="1"/>
          </p:cNvSpPr>
          <p:nvPr>
            <p:ph type="sldImg"/>
          </p:nvPr>
        </p:nvSpPr>
        <p:spPr>
          <a:xfrm>
            <a:off x="1179513" y="695325"/>
            <a:ext cx="4651375" cy="3489325"/>
          </a:xfrm>
          <a:ln/>
        </p:spPr>
      </p:sp>
      <p:sp>
        <p:nvSpPr>
          <p:cNvPr id="573443" name="Rectangle 3"/>
          <p:cNvSpPr>
            <a:spLocks noGrp="1" noChangeArrowheads="1"/>
          </p:cNvSpPr>
          <p:nvPr>
            <p:ph type="body" idx="1"/>
          </p:nvPr>
        </p:nvSpPr>
        <p:spPr>
          <a:xfrm>
            <a:off x="934720" y="4417093"/>
            <a:ext cx="5140960" cy="4182729"/>
          </a:xfrm>
        </p:spPr>
        <p:txBody>
          <a:bodyPr/>
          <a:lstStyle/>
          <a:p>
            <a:endParaRPr lang="en-US"/>
          </a:p>
        </p:txBody>
      </p:sp>
    </p:spTree>
    <p:extLst>
      <p:ext uri="{BB962C8B-B14F-4D97-AF65-F5344CB8AC3E}">
        <p14:creationId xmlns:p14="http://schemas.microsoft.com/office/powerpoint/2010/main" val="686679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33506" name="Group 2"/>
          <p:cNvGrpSpPr>
            <a:grpSpLocks/>
          </p:cNvGrpSpPr>
          <p:nvPr/>
        </p:nvGrpSpPr>
        <p:grpSpPr bwMode="auto">
          <a:xfrm>
            <a:off x="0" y="0"/>
            <a:ext cx="9144000" cy="6858000"/>
            <a:chOff x="0" y="0"/>
            <a:chExt cx="5760" cy="4320"/>
          </a:xfrm>
        </p:grpSpPr>
        <p:sp>
          <p:nvSpPr>
            <p:cNvPr id="53350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533508" name="Rectangle 4"/>
            <p:cNvSpPr>
              <a:spLocks noChangeArrowheads="1"/>
            </p:cNvSpPr>
            <p:nvPr/>
          </p:nvSpPr>
          <p:spPr bwMode="hidden">
            <a:xfrm>
              <a:off x="1081" y="1065"/>
              <a:ext cx="4679" cy="1596"/>
            </a:xfrm>
            <a:prstGeom prst="rect">
              <a:avLst/>
            </a:prstGeom>
            <a:solidFill>
              <a:srgbClr val="800000"/>
            </a:solidFill>
            <a:ln w="9525">
              <a:noFill/>
              <a:miter lim="800000"/>
              <a:headEnd/>
              <a:tailEnd/>
            </a:ln>
          </p:spPr>
          <p:txBody>
            <a:bodyPr/>
            <a:lstStyle/>
            <a:p>
              <a:pPr eaLnBrk="1" hangingPunct="1"/>
              <a:endParaRPr lang="en-US" sz="2400">
                <a:latin typeface="Times New Roman" pitchFamily="18" charset="0"/>
              </a:endParaRPr>
            </a:p>
          </p:txBody>
        </p:sp>
        <p:grpSp>
          <p:nvGrpSpPr>
            <p:cNvPr id="533509" name="Group 5"/>
            <p:cNvGrpSpPr>
              <a:grpSpLocks/>
            </p:cNvGrpSpPr>
            <p:nvPr/>
          </p:nvGrpSpPr>
          <p:grpSpPr bwMode="auto">
            <a:xfrm>
              <a:off x="0" y="672"/>
              <a:ext cx="1806" cy="1989"/>
              <a:chOff x="0" y="672"/>
              <a:chExt cx="1806" cy="1989"/>
            </a:xfrm>
          </p:grpSpPr>
          <p:sp>
            <p:nvSpPr>
              <p:cNvPr id="533510" name="Rectangle 6"/>
              <p:cNvSpPr>
                <a:spLocks noChangeArrowheads="1"/>
              </p:cNvSpPr>
              <p:nvPr userDrawn="1"/>
            </p:nvSpPr>
            <p:spPr bwMode="auto">
              <a:xfrm>
                <a:off x="361" y="2257"/>
                <a:ext cx="363" cy="404"/>
              </a:xfrm>
              <a:prstGeom prst="rect">
                <a:avLst/>
              </a:prstGeom>
              <a:solidFill>
                <a:srgbClr val="FFCC99"/>
              </a:solidFill>
              <a:ln w="9525">
                <a:noFill/>
                <a:miter lim="800000"/>
                <a:headEnd/>
                <a:tailEnd/>
              </a:ln>
            </p:spPr>
            <p:txBody>
              <a:bodyPr/>
              <a:lstStyle/>
              <a:p>
                <a:pPr eaLnBrk="1" hangingPunct="1"/>
                <a:endParaRPr lang="en-US" sz="2400">
                  <a:latin typeface="Times New Roman" pitchFamily="18" charset="0"/>
                </a:endParaRPr>
              </a:p>
            </p:txBody>
          </p:sp>
          <p:sp>
            <p:nvSpPr>
              <p:cNvPr id="533511" name="Rectangle 7"/>
              <p:cNvSpPr>
                <a:spLocks noChangeArrowheads="1"/>
              </p:cNvSpPr>
              <p:nvPr userDrawn="1"/>
            </p:nvSpPr>
            <p:spPr bwMode="auto">
              <a:xfrm>
                <a:off x="1081" y="1065"/>
                <a:ext cx="362" cy="405"/>
              </a:xfrm>
              <a:prstGeom prst="rect">
                <a:avLst/>
              </a:prstGeom>
              <a:solidFill>
                <a:srgbClr val="FFFFCC"/>
              </a:solidFill>
              <a:ln w="9525">
                <a:noFill/>
                <a:miter lim="800000"/>
                <a:headEnd/>
                <a:tailEnd/>
              </a:ln>
            </p:spPr>
            <p:txBody>
              <a:bodyPr/>
              <a:lstStyle/>
              <a:p>
                <a:pPr eaLnBrk="1" hangingPunct="1"/>
                <a:endParaRPr lang="en-US" sz="2400">
                  <a:latin typeface="Times New Roman" pitchFamily="18" charset="0"/>
                </a:endParaRPr>
              </a:p>
            </p:txBody>
          </p:sp>
          <p:sp>
            <p:nvSpPr>
              <p:cNvPr id="533512" name="Rectangle 8"/>
              <p:cNvSpPr>
                <a:spLocks noChangeArrowheads="1"/>
              </p:cNvSpPr>
              <p:nvPr userDrawn="1"/>
            </p:nvSpPr>
            <p:spPr bwMode="auto">
              <a:xfrm>
                <a:off x="1437" y="672"/>
                <a:ext cx="369" cy="400"/>
              </a:xfrm>
              <a:prstGeom prst="rect">
                <a:avLst/>
              </a:prstGeom>
              <a:solidFill>
                <a:srgbClr val="FFFFCC"/>
              </a:solidFill>
              <a:ln w="9525">
                <a:noFill/>
                <a:miter lim="800000"/>
                <a:headEnd/>
                <a:tailEnd/>
              </a:ln>
            </p:spPr>
            <p:txBody>
              <a:bodyPr/>
              <a:lstStyle/>
              <a:p>
                <a:pPr eaLnBrk="1" hangingPunct="1"/>
                <a:endParaRPr lang="en-US" sz="2400">
                  <a:latin typeface="Times New Roman" pitchFamily="18" charset="0"/>
                </a:endParaRPr>
              </a:p>
            </p:txBody>
          </p:sp>
          <p:sp>
            <p:nvSpPr>
              <p:cNvPr id="533513" name="Rectangle 9"/>
              <p:cNvSpPr>
                <a:spLocks noChangeArrowheads="1"/>
              </p:cNvSpPr>
              <p:nvPr userDrawn="1"/>
            </p:nvSpPr>
            <p:spPr bwMode="auto">
              <a:xfrm>
                <a:off x="719" y="2257"/>
                <a:ext cx="368" cy="404"/>
              </a:xfrm>
              <a:prstGeom prst="rect">
                <a:avLst/>
              </a:prstGeom>
              <a:solidFill>
                <a:srgbClr val="800000"/>
              </a:solidFill>
              <a:ln w="9525">
                <a:noFill/>
                <a:miter lim="800000"/>
                <a:headEnd/>
                <a:tailEnd/>
              </a:ln>
            </p:spPr>
            <p:txBody>
              <a:bodyPr/>
              <a:lstStyle/>
              <a:p>
                <a:pPr eaLnBrk="1" hangingPunct="1"/>
                <a:endParaRPr lang="en-US" sz="2400">
                  <a:latin typeface="Times New Roman" pitchFamily="18" charset="0"/>
                </a:endParaRPr>
              </a:p>
            </p:txBody>
          </p:sp>
          <p:sp>
            <p:nvSpPr>
              <p:cNvPr id="533514" name="Rectangle 10"/>
              <p:cNvSpPr>
                <a:spLocks noChangeArrowheads="1"/>
              </p:cNvSpPr>
              <p:nvPr userDrawn="1"/>
            </p:nvSpPr>
            <p:spPr bwMode="auto">
              <a:xfrm>
                <a:off x="1437" y="1065"/>
                <a:ext cx="369" cy="405"/>
              </a:xfrm>
              <a:prstGeom prst="rect">
                <a:avLst/>
              </a:prstGeom>
              <a:solidFill>
                <a:srgbClr val="FFCC99"/>
              </a:solidFill>
              <a:ln w="9525">
                <a:noFill/>
                <a:miter lim="800000"/>
                <a:headEnd/>
                <a:tailEnd/>
              </a:ln>
            </p:spPr>
            <p:txBody>
              <a:bodyPr/>
              <a:lstStyle/>
              <a:p>
                <a:pPr eaLnBrk="1" hangingPunct="1"/>
                <a:endParaRPr lang="en-US" sz="2400">
                  <a:latin typeface="Times New Roman" pitchFamily="18" charset="0"/>
                </a:endParaRPr>
              </a:p>
            </p:txBody>
          </p:sp>
          <p:sp>
            <p:nvSpPr>
              <p:cNvPr id="533515" name="Rectangle 11"/>
              <p:cNvSpPr>
                <a:spLocks noChangeArrowheads="1"/>
              </p:cNvSpPr>
              <p:nvPr userDrawn="1"/>
            </p:nvSpPr>
            <p:spPr bwMode="auto">
              <a:xfrm>
                <a:off x="719" y="1464"/>
                <a:ext cx="368" cy="399"/>
              </a:xfrm>
              <a:prstGeom prst="rect">
                <a:avLst/>
              </a:prstGeom>
              <a:solidFill>
                <a:srgbClr val="FFFFCC"/>
              </a:solidFill>
              <a:ln w="9525">
                <a:noFill/>
                <a:miter lim="800000"/>
                <a:headEnd/>
                <a:tailEnd/>
              </a:ln>
            </p:spPr>
            <p:txBody>
              <a:bodyPr/>
              <a:lstStyle/>
              <a:p>
                <a:pPr eaLnBrk="1" hangingPunct="1"/>
                <a:endParaRPr lang="en-US" sz="2400">
                  <a:latin typeface="Times New Roman" pitchFamily="18" charset="0"/>
                </a:endParaRPr>
              </a:p>
            </p:txBody>
          </p:sp>
          <p:sp>
            <p:nvSpPr>
              <p:cNvPr id="533516" name="Rectangle 12"/>
              <p:cNvSpPr>
                <a:spLocks noChangeArrowheads="1"/>
              </p:cNvSpPr>
              <p:nvPr userDrawn="1"/>
            </p:nvSpPr>
            <p:spPr bwMode="auto">
              <a:xfrm>
                <a:off x="0" y="1464"/>
                <a:ext cx="367" cy="399"/>
              </a:xfrm>
              <a:prstGeom prst="rect">
                <a:avLst/>
              </a:prstGeom>
              <a:noFill/>
              <a:ln w="9525">
                <a:noFill/>
                <a:miter lim="800000"/>
                <a:headEnd/>
                <a:tailEnd/>
              </a:ln>
            </p:spPr>
            <p:txBody>
              <a:bodyPr/>
              <a:lstStyle/>
              <a:p>
                <a:pPr eaLnBrk="1" hangingPunct="1"/>
                <a:endParaRPr lang="en-US" sz="2400">
                  <a:latin typeface="Times New Roman" pitchFamily="18" charset="0"/>
                </a:endParaRPr>
              </a:p>
            </p:txBody>
          </p:sp>
          <p:sp>
            <p:nvSpPr>
              <p:cNvPr id="533517" name="Rectangle 13"/>
              <p:cNvSpPr>
                <a:spLocks noChangeArrowheads="1"/>
              </p:cNvSpPr>
              <p:nvPr userDrawn="1"/>
            </p:nvSpPr>
            <p:spPr bwMode="auto">
              <a:xfrm>
                <a:off x="1081" y="1464"/>
                <a:ext cx="362" cy="399"/>
              </a:xfrm>
              <a:prstGeom prst="rect">
                <a:avLst/>
              </a:prstGeom>
              <a:solidFill>
                <a:srgbClr val="FFCC99"/>
              </a:solidFill>
              <a:ln w="9525">
                <a:noFill/>
                <a:miter lim="800000"/>
                <a:headEnd/>
                <a:tailEnd/>
              </a:ln>
            </p:spPr>
            <p:txBody>
              <a:bodyPr/>
              <a:lstStyle/>
              <a:p>
                <a:pPr eaLnBrk="1" hangingPunct="1"/>
                <a:endParaRPr lang="en-US" sz="2400">
                  <a:latin typeface="Times New Roman" pitchFamily="18" charset="0"/>
                </a:endParaRPr>
              </a:p>
            </p:txBody>
          </p:sp>
          <p:sp>
            <p:nvSpPr>
              <p:cNvPr id="533518" name="Rectangle 14"/>
              <p:cNvSpPr>
                <a:spLocks noChangeArrowheads="1"/>
              </p:cNvSpPr>
              <p:nvPr userDrawn="1"/>
            </p:nvSpPr>
            <p:spPr bwMode="auto">
              <a:xfrm>
                <a:off x="361" y="1857"/>
                <a:ext cx="363" cy="406"/>
              </a:xfrm>
              <a:prstGeom prst="rect">
                <a:avLst/>
              </a:prstGeom>
              <a:solidFill>
                <a:srgbClr val="FFFFCC"/>
              </a:solidFill>
              <a:ln w="9525">
                <a:noFill/>
                <a:miter lim="800000"/>
                <a:headEnd/>
                <a:tailEnd/>
              </a:ln>
            </p:spPr>
            <p:txBody>
              <a:bodyPr/>
              <a:lstStyle/>
              <a:p>
                <a:pPr eaLnBrk="1" hangingPunct="1"/>
                <a:endParaRPr lang="en-US" sz="2400">
                  <a:latin typeface="Times New Roman" pitchFamily="18" charset="0"/>
                </a:endParaRPr>
              </a:p>
            </p:txBody>
          </p:sp>
          <p:sp>
            <p:nvSpPr>
              <p:cNvPr id="533519" name="Rectangle 15"/>
              <p:cNvSpPr>
                <a:spLocks noChangeArrowheads="1"/>
              </p:cNvSpPr>
              <p:nvPr userDrawn="1"/>
            </p:nvSpPr>
            <p:spPr bwMode="auto">
              <a:xfrm>
                <a:off x="719" y="1857"/>
                <a:ext cx="368" cy="406"/>
              </a:xfrm>
              <a:prstGeom prst="rect">
                <a:avLst/>
              </a:prstGeom>
              <a:solidFill>
                <a:srgbClr val="FFCC99"/>
              </a:solidFill>
              <a:ln w="9525">
                <a:noFill/>
                <a:miter lim="800000"/>
                <a:headEnd/>
                <a:tailEnd/>
              </a:ln>
            </p:spPr>
            <p:txBody>
              <a:bodyPr/>
              <a:lstStyle/>
              <a:p>
                <a:pPr eaLnBrk="1" hangingPunct="1"/>
                <a:endParaRPr lang="en-US" sz="2400">
                  <a:latin typeface="Times New Roman" pitchFamily="18" charset="0"/>
                </a:endParaRPr>
              </a:p>
            </p:txBody>
          </p:sp>
        </p:grpSp>
      </p:grpSp>
      <p:sp>
        <p:nvSpPr>
          <p:cNvPr id="533520"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533521" name="Rectangle 17"/>
          <p:cNvSpPr>
            <a:spLocks noGrp="1" noChangeArrowheads="1"/>
          </p:cNvSpPr>
          <p:nvPr>
            <p:ph type="ftr" sz="quarter" idx="3"/>
          </p:nvPr>
        </p:nvSpPr>
        <p:spPr/>
        <p:txBody>
          <a:bodyPr/>
          <a:lstStyle>
            <a:lvl1pPr>
              <a:defRPr/>
            </a:lvl1pPr>
          </a:lstStyle>
          <a:p>
            <a:endParaRPr lang="en-US"/>
          </a:p>
        </p:txBody>
      </p:sp>
      <p:sp>
        <p:nvSpPr>
          <p:cNvPr id="533522" name="Rectangle 18"/>
          <p:cNvSpPr>
            <a:spLocks noGrp="1" noChangeArrowheads="1"/>
          </p:cNvSpPr>
          <p:nvPr>
            <p:ph type="sldNum" sz="quarter" idx="4"/>
          </p:nvPr>
        </p:nvSpPr>
        <p:spPr/>
        <p:txBody>
          <a:bodyPr/>
          <a:lstStyle>
            <a:lvl1pPr>
              <a:defRPr/>
            </a:lvl1pPr>
          </a:lstStyle>
          <a:p>
            <a:fld id="{E8A735EF-0ECB-4CFE-8586-98CF3B3FD3BE}" type="slidenum">
              <a:rPr lang="en-US"/>
              <a:pPr/>
              <a:t>‹#›</a:t>
            </a:fld>
            <a:endParaRPr lang="en-US"/>
          </a:p>
        </p:txBody>
      </p:sp>
      <p:sp>
        <p:nvSpPr>
          <p:cNvPr id="53352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53352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A0AFDDD-2820-4FF0-9002-13535D050C9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F37A712-098A-41EA-AB2A-0AFEAE6FF9C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185F44C-5590-45D1-83E4-DB04622C24C5}"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3A1F0CF-049F-4D4E-AEA3-7D171B13EEC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2A77BEB-9437-4424-8ECE-C4B2D664C08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2F95359C-4A0E-4DDD-8AEA-7B368D42C337}"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98ED8B6E-E3FD-4216-BAA4-0327998B2B58}"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BD597640-615C-493E-B0EA-CAD02BF04BAE}"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39D0424B-8411-4640-B699-A5D5DAD53B90}"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B35A9C2-670A-4166-A53B-DEDFCF38D3D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48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53248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04FDE0A4-D6B8-43C5-BD0B-A44F6B169F79}" type="slidenum">
              <a:rPr lang="en-US"/>
              <a:pPr/>
              <a:t>‹#›</a:t>
            </a:fld>
            <a:endParaRPr lang="en-US"/>
          </a:p>
        </p:txBody>
      </p:sp>
      <p:grpSp>
        <p:nvGrpSpPr>
          <p:cNvPr id="532484" name="Group 4"/>
          <p:cNvGrpSpPr>
            <a:grpSpLocks/>
          </p:cNvGrpSpPr>
          <p:nvPr/>
        </p:nvGrpSpPr>
        <p:grpSpPr bwMode="auto">
          <a:xfrm>
            <a:off x="0" y="0"/>
            <a:ext cx="9144000" cy="546100"/>
            <a:chOff x="0" y="0"/>
            <a:chExt cx="5760" cy="344"/>
          </a:xfrm>
        </p:grpSpPr>
        <p:sp>
          <p:nvSpPr>
            <p:cNvPr id="53248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53248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53248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53248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53248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53249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53249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53249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53249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532494"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32495"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49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ctrTitle"/>
          </p:nvPr>
        </p:nvSpPr>
        <p:spPr>
          <a:xfrm>
            <a:off x="3306763" y="2271713"/>
            <a:ext cx="5518150" cy="1323975"/>
          </a:xfrm>
        </p:spPr>
        <p:txBody>
          <a:bodyPr/>
          <a:lstStyle/>
          <a:p>
            <a:r>
              <a:rPr lang="en-US" sz="3400" b="1"/>
              <a:t>Pension Committee </a:t>
            </a:r>
            <a:br>
              <a:rPr lang="en-US" sz="3400" b="1"/>
            </a:br>
            <a:r>
              <a:rPr lang="en-US" sz="3400" b="1"/>
              <a:t>Self-Assessment</a:t>
            </a:r>
            <a:endParaRPr lang="en-US" sz="2000" b="1">
              <a:solidFill>
                <a:srgbClr val="990033"/>
              </a:solidFill>
              <a:effectLst>
                <a:outerShdw blurRad="38100" dist="38100" dir="2700000" algn="tl">
                  <a:srgbClr val="C0C0C0"/>
                </a:outerShdw>
              </a:effectLst>
            </a:endParaRPr>
          </a:p>
        </p:txBody>
      </p:sp>
      <p:sp>
        <p:nvSpPr>
          <p:cNvPr id="282628" name="Rectangle 4"/>
          <p:cNvSpPr>
            <a:spLocks noGrp="1" noChangeArrowheads="1"/>
          </p:cNvSpPr>
          <p:nvPr>
            <p:ph type="subTitle" idx="1"/>
          </p:nvPr>
        </p:nvSpPr>
        <p:spPr>
          <a:xfrm>
            <a:off x="1371600" y="3886200"/>
            <a:ext cx="7315200" cy="2286000"/>
          </a:xfrm>
        </p:spPr>
        <p:txBody>
          <a:bodyPr/>
          <a:lstStyle/>
          <a:p>
            <a:r>
              <a:rPr lang="en-US" b="1" dirty="0"/>
              <a:t>                                                </a:t>
            </a:r>
          </a:p>
        </p:txBody>
      </p:sp>
      <p:sp>
        <p:nvSpPr>
          <p:cNvPr id="282630" name="Text Box 6"/>
          <p:cNvSpPr txBox="1">
            <a:spLocks noChangeArrowheads="1"/>
          </p:cNvSpPr>
          <p:nvPr/>
        </p:nvSpPr>
        <p:spPr bwMode="auto">
          <a:xfrm>
            <a:off x="4267200" y="4724400"/>
            <a:ext cx="4114800" cy="1208023"/>
          </a:xfrm>
          <a:prstGeom prst="rect">
            <a:avLst/>
          </a:prstGeom>
          <a:noFill/>
          <a:ln w="9525">
            <a:noFill/>
            <a:miter lim="800000"/>
            <a:headEnd/>
            <a:tailEnd/>
          </a:ln>
          <a:effectLst/>
        </p:spPr>
        <p:txBody>
          <a:bodyPr>
            <a:spAutoFit/>
          </a:bodyPr>
          <a:lstStyle/>
          <a:p>
            <a:pPr eaLnBrk="1" hangingPunct="1">
              <a:spcBef>
                <a:spcPct val="50000"/>
              </a:spcBef>
            </a:pPr>
            <a:r>
              <a:rPr lang="en-US" sz="1600" b="1" dirty="0">
                <a:latin typeface="Tahoma" pitchFamily="34" charset="0"/>
              </a:rPr>
              <a:t>Saint Mary’s University Pension Plan</a:t>
            </a:r>
            <a:br>
              <a:rPr lang="en-US" sz="1600" b="1" dirty="0">
                <a:latin typeface="Tahoma" pitchFamily="34" charset="0"/>
              </a:rPr>
            </a:br>
            <a:r>
              <a:rPr lang="en-US" sz="1600" dirty="0" smtClean="0">
                <a:latin typeface="Tahoma" pitchFamily="34" charset="0"/>
              </a:rPr>
              <a:t>For the year ended March 31, 2017</a:t>
            </a:r>
            <a:endParaRPr lang="en-US" sz="1600" dirty="0">
              <a:latin typeface="Tahoma" pitchFamily="34" charset="0"/>
            </a:endParaRPr>
          </a:p>
          <a:p>
            <a:pPr eaLnBrk="1" hangingPunct="1">
              <a:spcBef>
                <a:spcPct val="50000"/>
              </a:spcBef>
            </a:pPr>
            <a:endParaRPr lang="en-US" sz="500" dirty="0">
              <a:latin typeface="Tahoma" pitchFamily="34" charset="0"/>
            </a:endParaRPr>
          </a:p>
          <a:p>
            <a:pPr eaLnBrk="1" hangingPunct="1">
              <a:spcBef>
                <a:spcPct val="50000"/>
              </a:spcBef>
            </a:pPr>
            <a:endParaRPr lang="en-US" sz="1100" b="1" dirty="0" smtClean="0">
              <a:solidFill>
                <a:schemeClr val="accent3">
                  <a:lumMod val="50000"/>
                </a:schemeClr>
              </a:solidFill>
              <a:latin typeface="Tahoma" pitchFamily="34" charset="0"/>
            </a:endParaRPr>
          </a:p>
          <a:p>
            <a:pPr eaLnBrk="1" hangingPunct="1">
              <a:spcBef>
                <a:spcPct val="50000"/>
              </a:spcBef>
            </a:pPr>
            <a:endParaRPr lang="en-US" sz="1100" b="1" dirty="0">
              <a:solidFill>
                <a:srgbClr val="FF0000"/>
              </a:solidFill>
              <a:latin typeface="Tahoma" pitchFamily="34" charset="0"/>
            </a:endParaRPr>
          </a:p>
        </p:txBody>
      </p:sp>
      <p:pic>
        <p:nvPicPr>
          <p:cNvPr id="282631" name="Picture 7" descr="SMU signature One University One World Yours 3Cols"/>
          <p:cNvPicPr>
            <a:picLocks noChangeAspect="1" noChangeArrowheads="1"/>
          </p:cNvPicPr>
          <p:nvPr/>
        </p:nvPicPr>
        <p:blipFill>
          <a:blip r:embed="rId3" cstate="print"/>
          <a:srcRect/>
          <a:stretch>
            <a:fillRect/>
          </a:stretch>
        </p:blipFill>
        <p:spPr bwMode="auto">
          <a:xfrm>
            <a:off x="5181600" y="522288"/>
            <a:ext cx="2895600" cy="987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554B2ED3-8E53-4127-80F3-48F59C1E55D4}" type="slidenum">
              <a:rPr lang="en-US"/>
              <a:pPr/>
              <a:t>10</a:t>
            </a:fld>
            <a:endParaRPr lang="en-US"/>
          </a:p>
        </p:txBody>
      </p:sp>
      <p:sp>
        <p:nvSpPr>
          <p:cNvPr id="574466" name="Rectangle 2"/>
          <p:cNvSpPr>
            <a:spLocks noGrp="1" noChangeArrowheads="1"/>
          </p:cNvSpPr>
          <p:nvPr>
            <p:ph type="title"/>
          </p:nvPr>
        </p:nvSpPr>
        <p:spPr>
          <a:xfrm>
            <a:off x="457200" y="457200"/>
            <a:ext cx="8229600" cy="381000"/>
          </a:xfrm>
        </p:spPr>
        <p:txBody>
          <a:bodyPr/>
          <a:lstStyle/>
          <a:p>
            <a:r>
              <a:rPr lang="en-CA" altLang="en-US" sz="2400" b="1" i="1"/>
              <a:t>C</a:t>
            </a:r>
            <a:r>
              <a:rPr lang="en-US" altLang="en-US" sz="2400" b="1" i="1"/>
              <a:t>APSA Assessment – Oversight and Compliance</a:t>
            </a:r>
            <a:endParaRPr lang="en-CA" altLang="en-US" sz="2400" b="1" i="1"/>
          </a:p>
        </p:txBody>
      </p:sp>
      <p:sp>
        <p:nvSpPr>
          <p:cNvPr id="574467" name="Rectangle 3"/>
          <p:cNvSpPr>
            <a:spLocks noGrp="1" noChangeArrowheads="1"/>
          </p:cNvSpPr>
          <p:nvPr>
            <p:ph type="body" sz="half" idx="1"/>
          </p:nvPr>
        </p:nvSpPr>
        <p:spPr>
          <a:xfrm>
            <a:off x="457200" y="2057400"/>
            <a:ext cx="4114800" cy="2362200"/>
          </a:xfrm>
        </p:spPr>
        <p:txBody>
          <a:bodyPr/>
          <a:lstStyle/>
          <a:p>
            <a:pPr marL="0" indent="0">
              <a:buFont typeface="Wingdings" pitchFamily="2" charset="2"/>
              <a:buNone/>
            </a:pPr>
            <a:r>
              <a:rPr lang="en-US" altLang="en-US" sz="1000"/>
              <a:t>Comments/Reference/Actions:</a:t>
            </a:r>
          </a:p>
          <a:p>
            <a:pPr marL="0" indent="0"/>
            <a:endParaRPr lang="en-CA" altLang="en-US" sz="1000"/>
          </a:p>
          <a:p>
            <a:pPr marL="0" indent="0"/>
            <a:r>
              <a:rPr lang="en-US" altLang="en-US" sz="1000"/>
              <a:t>  Requirements have been identified:</a:t>
            </a:r>
          </a:p>
          <a:p>
            <a:pPr marL="804863" lvl="1"/>
            <a:r>
              <a:rPr lang="en-CA" altLang="en-US" sz="900"/>
              <a:t>Pension Benefits Act and Regulations</a:t>
            </a:r>
          </a:p>
          <a:p>
            <a:pPr marL="804863" lvl="1"/>
            <a:r>
              <a:rPr lang="en-US" altLang="en-US" sz="900"/>
              <a:t>Income Tax Act</a:t>
            </a:r>
          </a:p>
          <a:p>
            <a:pPr marL="804863" lvl="1"/>
            <a:r>
              <a:rPr lang="en-US" altLang="en-US" sz="900"/>
              <a:t>Ensuring that the Plan is administered in accordance with </a:t>
            </a:r>
            <a:br>
              <a:rPr lang="en-US" altLang="en-US" sz="900"/>
            </a:br>
            <a:r>
              <a:rPr lang="en-US" altLang="en-US" sz="900"/>
              <a:t>the documents filed with the Superintendent of Pensions</a:t>
            </a:r>
            <a:r>
              <a:rPr lang="en-CA" altLang="en-US" sz="900"/>
              <a:t>	</a:t>
            </a:r>
          </a:p>
          <a:p>
            <a:pPr marL="804863" lvl="1"/>
            <a:r>
              <a:rPr lang="en-US" altLang="en-US" sz="900"/>
              <a:t>Regulatory guidelines</a:t>
            </a:r>
          </a:p>
          <a:p>
            <a:pPr marL="1147763" lvl="2"/>
            <a:r>
              <a:rPr lang="en-CA" altLang="en-US" sz="800"/>
              <a:t>C</a:t>
            </a:r>
            <a:r>
              <a:rPr lang="en-US" altLang="en-US" sz="800"/>
              <a:t>APSA guidelines (Can. Assoc. Pension Supervisory Auth.)</a:t>
            </a:r>
          </a:p>
          <a:p>
            <a:pPr marL="1147763" lvl="2"/>
            <a:r>
              <a:rPr lang="en-US" altLang="en-US" sz="800"/>
              <a:t>CAP guidelines (Joint Forum of Financial Market Regulators)</a:t>
            </a:r>
            <a:endParaRPr lang="en-CA" altLang="en-US" sz="800"/>
          </a:p>
        </p:txBody>
      </p:sp>
      <p:sp>
        <p:nvSpPr>
          <p:cNvPr id="574468" name="Rectangle 4"/>
          <p:cNvSpPr>
            <a:spLocks noGrp="1" noChangeArrowheads="1"/>
          </p:cNvSpPr>
          <p:nvPr>
            <p:ph type="body" sz="half" idx="2"/>
          </p:nvPr>
        </p:nvSpPr>
        <p:spPr>
          <a:xfrm>
            <a:off x="685800" y="5181600"/>
            <a:ext cx="3409950" cy="1219200"/>
          </a:xfrm>
          <a:noFill/>
          <a:ln>
            <a:solidFill>
              <a:schemeClr val="tx1"/>
            </a:solidFill>
          </a:ln>
        </p:spPr>
        <p:txBody>
          <a:bodyPr/>
          <a:lstStyle/>
          <a:p>
            <a:pPr marL="0" indent="0">
              <a:lnSpc>
                <a:spcPct val="80000"/>
              </a:lnSpc>
              <a:buClr>
                <a:srgbClr val="FF3300"/>
              </a:buClr>
              <a:buFont typeface="Wingdings" pitchFamily="2" charset="2"/>
              <a:buNone/>
            </a:pPr>
            <a:r>
              <a:rPr lang="en-US" sz="1200" b="1">
                <a:solidFill>
                  <a:srgbClr val="800000"/>
                </a:solidFill>
              </a:rPr>
              <a:t>Have the legislative requirements, documents and policies that apply to the pension plan been identified?</a:t>
            </a:r>
          </a:p>
          <a:p>
            <a:pPr marL="0" indent="0">
              <a:lnSpc>
                <a:spcPct val="80000"/>
              </a:lnSpc>
              <a:buClr>
                <a:srgbClr val="FF3300"/>
              </a:buClr>
              <a:buFont typeface="Wingdings" pitchFamily="2" charset="2"/>
              <a:buNone/>
            </a:pPr>
            <a:endParaRPr lang="en-CA" sz="1200">
              <a:solidFill>
                <a:srgbClr val="800000"/>
              </a:solidFill>
            </a:endParaRPr>
          </a:p>
          <a:p>
            <a:pPr marL="0" indent="0">
              <a:lnSpc>
                <a:spcPct val="80000"/>
              </a:lnSpc>
              <a:buClr>
                <a:srgbClr val="008000"/>
              </a:buClr>
              <a:buSzPct val="150000"/>
              <a:buFont typeface="Wingdings" pitchFamily="2" charset="2"/>
              <a:buChar char="ü"/>
            </a:pPr>
            <a:r>
              <a:rPr lang="en-CA" sz="1400"/>
              <a:t> Yes</a:t>
            </a:r>
          </a:p>
          <a:p>
            <a:pPr marL="0" indent="0">
              <a:lnSpc>
                <a:spcPct val="80000"/>
              </a:lnSpc>
              <a:buClr>
                <a:srgbClr val="FF3300"/>
              </a:buClr>
              <a:buFont typeface="Wingdings" pitchFamily="2" charset="2"/>
              <a:buNone/>
            </a:pPr>
            <a:r>
              <a:rPr lang="en-CA" sz="1400"/>
              <a:t>      No</a:t>
            </a:r>
          </a:p>
        </p:txBody>
      </p:sp>
      <p:sp>
        <p:nvSpPr>
          <p:cNvPr id="574469" name="Text Box 5"/>
          <p:cNvSpPr txBox="1">
            <a:spLocks noChangeArrowheads="1"/>
          </p:cNvSpPr>
          <p:nvPr/>
        </p:nvSpPr>
        <p:spPr bwMode="auto">
          <a:xfrm>
            <a:off x="457200" y="1012825"/>
            <a:ext cx="8304213" cy="741363"/>
          </a:xfrm>
          <a:prstGeom prst="rect">
            <a:avLst/>
          </a:prstGeom>
          <a:solidFill>
            <a:srgbClr val="FFCC99"/>
          </a:solidFill>
          <a:ln w="9525">
            <a:solidFill>
              <a:schemeClr val="tx1"/>
            </a:solidFill>
            <a:miter lim="800000"/>
            <a:headEnd/>
            <a:tailEnd/>
          </a:ln>
          <a:effectLst/>
        </p:spPr>
        <p:txBody>
          <a:bodyPr lIns="90000" tIns="46800" rIns="90000" bIns="46800">
            <a:spAutoFit/>
          </a:bodyPr>
          <a:lstStyle/>
          <a:p>
            <a:endParaRPr lang="en-US" sz="300"/>
          </a:p>
          <a:p>
            <a:r>
              <a:rPr lang="en-US" sz="1200"/>
              <a:t>Every pension plan needs documented processes and standards to enable compliance with legislative requirements. This also ensures all administrative functions, including calculating, paying and receiving contributions and pension</a:t>
            </a:r>
          </a:p>
          <a:p>
            <a:r>
              <a:rPr lang="en-US" sz="1200"/>
              <a:t>benefits or values, fall within the plan terms, plan administrative policies, and legislative requirements.</a:t>
            </a:r>
          </a:p>
          <a:p>
            <a:endParaRPr lang="en-CA" sz="300"/>
          </a:p>
        </p:txBody>
      </p:sp>
      <p:sp>
        <p:nvSpPr>
          <p:cNvPr id="574470" name="Rectangle 6"/>
          <p:cNvSpPr>
            <a:spLocks noChangeArrowheads="1"/>
          </p:cNvSpPr>
          <p:nvPr/>
        </p:nvSpPr>
        <p:spPr bwMode="auto">
          <a:xfrm>
            <a:off x="4800600" y="5181600"/>
            <a:ext cx="3409950" cy="1219200"/>
          </a:xfrm>
          <a:prstGeom prst="rect">
            <a:avLst/>
          </a:prstGeom>
          <a:noFill/>
          <a:ln w="9525">
            <a:solidFill>
              <a:schemeClr val="tx1"/>
            </a:solidFill>
            <a:miter lim="800000"/>
            <a:headEnd/>
            <a:tailEnd/>
          </a:ln>
          <a:effectLst/>
        </p:spPr>
        <p:txBody>
          <a:bodyPr/>
          <a:lstStyle/>
          <a:p>
            <a:pPr eaLnBrk="1" hangingPunct="1">
              <a:lnSpc>
                <a:spcPct val="80000"/>
              </a:lnSpc>
              <a:spcBef>
                <a:spcPct val="20000"/>
              </a:spcBef>
              <a:buClr>
                <a:srgbClr val="FF3300"/>
              </a:buClr>
              <a:buSzPct val="75000"/>
              <a:buFont typeface="Wingdings" pitchFamily="2" charset="2"/>
              <a:buNone/>
            </a:pPr>
            <a:r>
              <a:rPr lang="en-US" sz="1200" b="1" dirty="0">
                <a:solidFill>
                  <a:srgbClr val="800000"/>
                </a:solidFill>
              </a:rPr>
              <a:t>Is there a mechanism to ensure compliance with legislative requirements and pension plan administrative policies?</a:t>
            </a:r>
          </a:p>
          <a:p>
            <a:pPr eaLnBrk="1" hangingPunct="1">
              <a:lnSpc>
                <a:spcPct val="80000"/>
              </a:lnSpc>
              <a:spcBef>
                <a:spcPct val="20000"/>
              </a:spcBef>
              <a:buClr>
                <a:srgbClr val="FF3300"/>
              </a:buClr>
              <a:buSzPct val="75000"/>
              <a:buFont typeface="Wingdings" pitchFamily="2" charset="2"/>
              <a:buNone/>
            </a:pPr>
            <a:endParaRPr lang="en-CA" sz="1200" dirty="0">
              <a:solidFill>
                <a:srgbClr val="800000"/>
              </a:solidFill>
            </a:endParaRPr>
          </a:p>
          <a:p>
            <a:pPr eaLnBrk="1" hangingPunct="1">
              <a:lnSpc>
                <a:spcPct val="80000"/>
              </a:lnSpc>
              <a:spcBef>
                <a:spcPct val="20000"/>
              </a:spcBef>
              <a:buClr>
                <a:srgbClr val="008000"/>
              </a:buClr>
              <a:buSzPct val="150000"/>
              <a:buFont typeface="Wingdings" pitchFamily="2" charset="2"/>
              <a:buChar char="ü"/>
            </a:pPr>
            <a:r>
              <a:rPr lang="en-CA" sz="1400" dirty="0"/>
              <a:t> Yes</a:t>
            </a:r>
          </a:p>
          <a:p>
            <a:pPr eaLnBrk="1" hangingPunct="1">
              <a:lnSpc>
                <a:spcPct val="80000"/>
              </a:lnSpc>
              <a:spcBef>
                <a:spcPct val="20000"/>
              </a:spcBef>
              <a:buClr>
                <a:srgbClr val="FF3300"/>
              </a:buClr>
              <a:buSzPct val="75000"/>
              <a:buFont typeface="Wingdings" pitchFamily="2" charset="2"/>
              <a:buNone/>
            </a:pPr>
            <a:r>
              <a:rPr lang="en-CA" sz="1400" dirty="0"/>
              <a:t>      No</a:t>
            </a:r>
          </a:p>
        </p:txBody>
      </p:sp>
      <p:sp>
        <p:nvSpPr>
          <p:cNvPr id="574471" name="Rectangle 7"/>
          <p:cNvSpPr>
            <a:spLocks noChangeArrowheads="1"/>
          </p:cNvSpPr>
          <p:nvPr/>
        </p:nvSpPr>
        <p:spPr bwMode="auto">
          <a:xfrm>
            <a:off x="4648200" y="2057400"/>
            <a:ext cx="4267200" cy="2971800"/>
          </a:xfrm>
          <a:prstGeom prst="rect">
            <a:avLst/>
          </a:prstGeom>
          <a:noFill/>
          <a:ln w="9525">
            <a:noFill/>
            <a:miter lim="800000"/>
            <a:headEnd/>
            <a:tailEnd/>
          </a:ln>
          <a:effectLst/>
        </p:spPr>
        <p:txBody>
          <a:bodyPr/>
          <a:lstStyle/>
          <a:p>
            <a:pPr defTabSz="171450" eaLnBrk="1" hangingPunct="1">
              <a:spcBef>
                <a:spcPct val="20000"/>
              </a:spcBef>
              <a:buClr>
                <a:schemeClr val="bg2"/>
              </a:buClr>
              <a:buSzPct val="75000"/>
              <a:buFont typeface="Wingdings" pitchFamily="2" charset="2"/>
              <a:buNone/>
            </a:pPr>
            <a:r>
              <a:rPr lang="en-US" altLang="en-US" sz="1000" dirty="0"/>
              <a:t>Comments/Reference/Actions:</a:t>
            </a:r>
          </a:p>
          <a:p>
            <a:pPr defTabSz="171450" eaLnBrk="1" hangingPunct="1">
              <a:spcBef>
                <a:spcPct val="20000"/>
              </a:spcBef>
              <a:buClr>
                <a:schemeClr val="bg2"/>
              </a:buClr>
              <a:buSzPct val="75000"/>
              <a:buFont typeface="Wingdings" pitchFamily="2" charset="2"/>
              <a:buNone/>
            </a:pPr>
            <a:endParaRPr lang="en-CA" altLang="en-US" sz="1000" dirty="0"/>
          </a:p>
          <a:p>
            <a:pPr defTabSz="171450" eaLnBrk="1" hangingPunct="1">
              <a:spcBef>
                <a:spcPct val="20000"/>
              </a:spcBef>
              <a:buClr>
                <a:schemeClr val="bg2"/>
              </a:buClr>
              <a:buSzPct val="75000"/>
              <a:buFont typeface="Wingdings" pitchFamily="2" charset="2"/>
              <a:buChar char="n"/>
            </a:pPr>
            <a:r>
              <a:rPr lang="en-US" altLang="en-US" sz="1000" dirty="0"/>
              <a:t>  	Committee has approved </a:t>
            </a:r>
            <a:r>
              <a:rPr lang="en-US" altLang="en-US" sz="1000" dirty="0" smtClean="0"/>
              <a:t>a </a:t>
            </a:r>
            <a:r>
              <a:rPr lang="en-US" altLang="en-US" sz="1000" dirty="0"/>
              <a:t>Macro Agenda Checklist to guide 	agenda items </a:t>
            </a:r>
            <a:r>
              <a:rPr lang="en-US" altLang="en-US" sz="1000" dirty="0" smtClean="0"/>
              <a:t>(and verifies that all items on the checklist have been            </a:t>
            </a:r>
            <a:br>
              <a:rPr lang="en-US" altLang="en-US" sz="1000" dirty="0" smtClean="0"/>
            </a:br>
            <a:r>
              <a:rPr lang="en-US" altLang="en-US" sz="1000" dirty="0" smtClean="0"/>
              <a:t>     performed) for </a:t>
            </a:r>
            <a:r>
              <a:rPr lang="en-US" altLang="en-US" sz="1000" dirty="0"/>
              <a:t>the following areas:</a:t>
            </a:r>
          </a:p>
          <a:p>
            <a:pPr marL="804863" lvl="1" indent="-285750" defTabSz="171450" eaLnBrk="1" hangingPunct="1">
              <a:spcBef>
                <a:spcPct val="20000"/>
              </a:spcBef>
              <a:buClr>
                <a:schemeClr val="accent2"/>
              </a:buClr>
              <a:buSzPct val="80000"/>
              <a:buFont typeface="Wingdings" pitchFamily="2" charset="2"/>
              <a:buChar char="¨"/>
            </a:pPr>
            <a:r>
              <a:rPr lang="en-US" altLang="en-US" sz="900" dirty="0"/>
              <a:t>Legislative compliance</a:t>
            </a:r>
          </a:p>
          <a:p>
            <a:pPr marL="804863" lvl="1" indent="-285750" defTabSz="171450" eaLnBrk="1" hangingPunct="1">
              <a:spcBef>
                <a:spcPct val="20000"/>
              </a:spcBef>
              <a:buClr>
                <a:schemeClr val="accent2"/>
              </a:buClr>
              <a:buSzPct val="80000"/>
              <a:buFont typeface="Wingdings" pitchFamily="2" charset="2"/>
              <a:buChar char="¨"/>
            </a:pPr>
            <a:r>
              <a:rPr lang="en-US" altLang="en-US" sz="900" dirty="0"/>
              <a:t>Monitoring investment options and management</a:t>
            </a:r>
          </a:p>
          <a:p>
            <a:pPr marL="804863" lvl="1" indent="-285750" defTabSz="171450" eaLnBrk="1" hangingPunct="1">
              <a:spcBef>
                <a:spcPct val="20000"/>
              </a:spcBef>
              <a:buClr>
                <a:schemeClr val="accent2"/>
              </a:buClr>
              <a:buSzPct val="80000"/>
              <a:buFont typeface="Wingdings" pitchFamily="2" charset="2"/>
              <a:buChar char="¨"/>
            </a:pPr>
            <a:r>
              <a:rPr lang="en-US" altLang="en-US" sz="900" dirty="0"/>
              <a:t>Stakeholder communication and member education</a:t>
            </a:r>
          </a:p>
          <a:p>
            <a:pPr marL="804863" lvl="1" indent="-285750" defTabSz="171450" eaLnBrk="1" hangingPunct="1">
              <a:spcBef>
                <a:spcPct val="20000"/>
              </a:spcBef>
              <a:buClr>
                <a:schemeClr val="accent2"/>
              </a:buClr>
              <a:buSzPct val="80000"/>
              <a:buFont typeface="Wingdings" pitchFamily="2" charset="2"/>
              <a:buChar char="¨"/>
            </a:pPr>
            <a:r>
              <a:rPr lang="en-US" altLang="en-US" sz="900" dirty="0"/>
              <a:t>Governance  </a:t>
            </a:r>
            <a:endParaRPr lang="en-US" altLang="en-US" sz="1000" dirty="0"/>
          </a:p>
          <a:p>
            <a:pPr defTabSz="171450" eaLnBrk="1" hangingPunct="1">
              <a:spcBef>
                <a:spcPct val="20000"/>
              </a:spcBef>
              <a:buClr>
                <a:schemeClr val="bg2"/>
              </a:buClr>
              <a:buSzPct val="75000"/>
              <a:buFont typeface="Wingdings" pitchFamily="2" charset="2"/>
              <a:buChar char="n"/>
            </a:pPr>
            <a:r>
              <a:rPr lang="en-US" altLang="en-US" sz="1000" dirty="0" smtClean="0"/>
              <a:t> Delegation of Pension Plan Functions documents  </a:t>
            </a:r>
          </a:p>
          <a:p>
            <a:pPr defTabSz="171450" eaLnBrk="1" hangingPunct="1">
              <a:spcBef>
                <a:spcPct val="20000"/>
              </a:spcBef>
              <a:buClr>
                <a:schemeClr val="bg2"/>
              </a:buClr>
              <a:buSzPct val="75000"/>
              <a:buFont typeface="Wingdings" pitchFamily="2" charset="2"/>
              <a:buChar char="n"/>
            </a:pPr>
            <a:r>
              <a:rPr lang="en-US" altLang="en-US" sz="1000" dirty="0" smtClean="0"/>
              <a:t> </a:t>
            </a:r>
            <a:r>
              <a:rPr lang="en-US" altLang="en-US" sz="1000" dirty="0"/>
              <a:t>Committee meetings occur regularly </a:t>
            </a:r>
          </a:p>
          <a:p>
            <a:pPr marL="804863" lvl="1" indent="-285750" defTabSz="171450" eaLnBrk="1" hangingPunct="1">
              <a:spcBef>
                <a:spcPct val="20000"/>
              </a:spcBef>
              <a:buClr>
                <a:schemeClr val="accent2"/>
              </a:buClr>
              <a:buSzPct val="80000"/>
              <a:buFont typeface="Wingdings" pitchFamily="2" charset="2"/>
              <a:buChar char="¨"/>
            </a:pPr>
            <a:r>
              <a:rPr lang="en-US" altLang="en-US" sz="900" dirty="0" smtClean="0"/>
              <a:t>4 </a:t>
            </a:r>
            <a:r>
              <a:rPr lang="en-US" altLang="en-US" sz="900" dirty="0"/>
              <a:t>meetings </a:t>
            </a:r>
            <a:r>
              <a:rPr lang="en-US" altLang="en-US" sz="900" dirty="0" smtClean="0"/>
              <a:t>since last report</a:t>
            </a:r>
            <a:endParaRPr lang="en-US" altLang="en-US" sz="900" dirty="0"/>
          </a:p>
          <a:p>
            <a:pPr marL="1147763" lvl="2" indent="-228600" defTabSz="171450" eaLnBrk="1" hangingPunct="1">
              <a:spcBef>
                <a:spcPct val="20000"/>
              </a:spcBef>
              <a:buClr>
                <a:schemeClr val="bg2"/>
              </a:buClr>
              <a:buSzPct val="65000"/>
              <a:buFont typeface="Wingdings" pitchFamily="2" charset="2"/>
              <a:buChar char="n"/>
            </a:pPr>
            <a:r>
              <a:rPr lang="en-US" altLang="en-US" sz="800" dirty="0" smtClean="0"/>
              <a:t>85% </a:t>
            </a:r>
            <a:r>
              <a:rPr lang="en-US" altLang="en-US" sz="800" dirty="0"/>
              <a:t>attendance of Pension Committee members</a:t>
            </a:r>
          </a:p>
          <a:p>
            <a:pPr marL="1147763" lvl="2" indent="-228600" defTabSz="171450" eaLnBrk="1" hangingPunct="1">
              <a:spcBef>
                <a:spcPct val="20000"/>
              </a:spcBef>
              <a:buClr>
                <a:schemeClr val="bg2"/>
              </a:buClr>
              <a:buSzPct val="65000"/>
              <a:buFont typeface="Wingdings" pitchFamily="2" charset="2"/>
              <a:buChar char="n"/>
            </a:pPr>
            <a:r>
              <a:rPr lang="en-US" altLang="en-US" sz="800" dirty="0"/>
              <a:t>100% attendance of Pension Consultant</a:t>
            </a:r>
          </a:p>
          <a:p>
            <a:pPr marL="1147763" lvl="2" indent="-228600" defTabSz="171450" eaLnBrk="1" hangingPunct="1">
              <a:spcBef>
                <a:spcPct val="20000"/>
              </a:spcBef>
              <a:buClr>
                <a:schemeClr val="bg2"/>
              </a:buClr>
              <a:buSzPct val="65000"/>
              <a:buFont typeface="Wingdings" pitchFamily="2" charset="2"/>
              <a:buChar char="n"/>
            </a:pPr>
            <a:r>
              <a:rPr lang="en-US" altLang="en-US" sz="800" dirty="0" smtClean="0"/>
              <a:t>92% </a:t>
            </a:r>
            <a:r>
              <a:rPr lang="en-US" altLang="en-US" sz="800" dirty="0"/>
              <a:t>attendance of internal support </a:t>
            </a:r>
            <a:r>
              <a:rPr lang="en-US" altLang="en-US" sz="800" dirty="0" smtClean="0"/>
              <a:t>staff</a:t>
            </a:r>
          </a:p>
          <a:p>
            <a:pPr marL="1147763" lvl="2" indent="-228600" defTabSz="171450" eaLnBrk="1" hangingPunct="1">
              <a:spcBef>
                <a:spcPct val="20000"/>
              </a:spcBef>
              <a:buClr>
                <a:schemeClr val="bg2"/>
              </a:buClr>
              <a:buSzPct val="65000"/>
              <a:buFont typeface="Wingdings" pitchFamily="2" charset="2"/>
              <a:buChar char="n"/>
            </a:pPr>
            <a:r>
              <a:rPr lang="en-US" altLang="en-US" sz="800" dirty="0" smtClean="0"/>
              <a:t>100% attendance of Committee Chair</a:t>
            </a:r>
            <a:endParaRPr lang="en-US" altLang="en-US" sz="800" dirty="0"/>
          </a:p>
          <a:p>
            <a:pPr defTabSz="171450" eaLnBrk="1" hangingPunct="1">
              <a:spcBef>
                <a:spcPct val="20000"/>
              </a:spcBef>
              <a:buClr>
                <a:schemeClr val="bg2"/>
              </a:buClr>
              <a:buSzPct val="75000"/>
              <a:buFont typeface="Wingdings" pitchFamily="2" charset="2"/>
              <a:buChar char="n"/>
            </a:pPr>
            <a:r>
              <a:rPr lang="en-US" altLang="en-US" sz="1000" dirty="0"/>
              <a:t>  	Decisions documented in minutes and approved</a:t>
            </a:r>
          </a:p>
          <a:p>
            <a:pPr defTabSz="171450" eaLnBrk="1" hangingPunct="1">
              <a:spcBef>
                <a:spcPct val="20000"/>
              </a:spcBef>
              <a:buClr>
                <a:schemeClr val="bg2"/>
              </a:buClr>
              <a:buSzPct val="75000"/>
              <a:buFont typeface="Wingdings" pitchFamily="2" charset="2"/>
              <a:buChar char="n"/>
            </a:pPr>
            <a:r>
              <a:rPr lang="en-US" altLang="en-US" sz="1000" dirty="0"/>
              <a:t>  	The university facilitates contractual arrangements </a:t>
            </a:r>
          </a:p>
          <a:p>
            <a:pPr defTabSz="171450" eaLnBrk="1" hangingPunct="1">
              <a:spcBef>
                <a:spcPct val="20000"/>
              </a:spcBef>
              <a:buClr>
                <a:schemeClr val="bg2"/>
              </a:buClr>
              <a:buSzPct val="75000"/>
              <a:buFont typeface="Wingdings" pitchFamily="2" charset="2"/>
              <a:buChar char="n"/>
            </a:pPr>
            <a:endParaRPr lang="en-CA" altLang="en-US" sz="10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9FC23CFB-77AC-41D1-B80D-0EB59381201F}" type="slidenum">
              <a:rPr lang="en-US"/>
              <a:pPr/>
              <a:t>11</a:t>
            </a:fld>
            <a:endParaRPr lang="en-US"/>
          </a:p>
        </p:txBody>
      </p:sp>
      <p:sp>
        <p:nvSpPr>
          <p:cNvPr id="576514" name="Rectangle 2"/>
          <p:cNvSpPr>
            <a:spLocks noGrp="1" noChangeArrowheads="1"/>
          </p:cNvSpPr>
          <p:nvPr>
            <p:ph type="title"/>
          </p:nvPr>
        </p:nvSpPr>
        <p:spPr>
          <a:xfrm>
            <a:off x="457200" y="457200"/>
            <a:ext cx="8382000" cy="381000"/>
          </a:xfrm>
        </p:spPr>
        <p:txBody>
          <a:bodyPr/>
          <a:lstStyle/>
          <a:p>
            <a:r>
              <a:rPr lang="en-CA" altLang="en-US" sz="2400" b="1" i="1"/>
              <a:t>C</a:t>
            </a:r>
            <a:r>
              <a:rPr lang="en-US" altLang="en-US" sz="2400" b="1" i="1"/>
              <a:t>APSA Assessment – Transparency and Accountability</a:t>
            </a:r>
            <a:endParaRPr lang="en-CA" altLang="en-US" sz="2400" b="1" i="1"/>
          </a:p>
        </p:txBody>
      </p:sp>
      <p:sp>
        <p:nvSpPr>
          <p:cNvPr id="576515" name="Rectangle 3"/>
          <p:cNvSpPr>
            <a:spLocks noGrp="1" noChangeArrowheads="1"/>
          </p:cNvSpPr>
          <p:nvPr>
            <p:ph type="body" sz="half" idx="1"/>
          </p:nvPr>
        </p:nvSpPr>
        <p:spPr>
          <a:xfrm>
            <a:off x="457200" y="3505200"/>
            <a:ext cx="4114800" cy="2362200"/>
          </a:xfrm>
        </p:spPr>
        <p:txBody>
          <a:bodyPr/>
          <a:lstStyle/>
          <a:p>
            <a:pPr marL="0" indent="0">
              <a:buFont typeface="Wingdings" pitchFamily="2" charset="2"/>
              <a:buNone/>
            </a:pPr>
            <a:r>
              <a:rPr lang="en-US" altLang="en-US" sz="1000" dirty="0"/>
              <a:t>Comments/Reference/Actions:</a:t>
            </a:r>
          </a:p>
          <a:p>
            <a:pPr marL="0" indent="0"/>
            <a:endParaRPr lang="en-CA" altLang="en-US" sz="1000" dirty="0"/>
          </a:p>
          <a:p>
            <a:pPr marL="0" indent="0"/>
            <a:r>
              <a:rPr lang="en-US" altLang="en-US" sz="1000" dirty="0"/>
              <a:t>  Plan Member Communications Policy approved </a:t>
            </a:r>
            <a:r>
              <a:rPr lang="en-US" altLang="en-US" sz="1000" dirty="0" smtClean="0"/>
              <a:t>2016</a:t>
            </a:r>
            <a:endParaRPr lang="en-US" altLang="en-US" sz="1000" dirty="0"/>
          </a:p>
          <a:p>
            <a:pPr marL="0" indent="0"/>
            <a:r>
              <a:rPr lang="en-US" altLang="en-US" sz="1000" dirty="0"/>
              <a:t>  Member sign-up process</a:t>
            </a:r>
          </a:p>
          <a:p>
            <a:pPr marL="0" indent="0"/>
            <a:r>
              <a:rPr lang="en-US" altLang="en-US" sz="1000" dirty="0"/>
              <a:t>  New member orientation sessions</a:t>
            </a:r>
          </a:p>
          <a:p>
            <a:pPr marL="0" indent="0"/>
            <a:r>
              <a:rPr lang="en-US" altLang="en-US" sz="1000" dirty="0"/>
              <a:t>  Periodic updates from Chair</a:t>
            </a:r>
          </a:p>
          <a:p>
            <a:pPr marL="0" indent="0"/>
            <a:r>
              <a:rPr lang="en-US" altLang="en-US" sz="1000" dirty="0"/>
              <a:t>  Annual General Meeting of Pension Plan Members each June</a:t>
            </a:r>
          </a:p>
          <a:p>
            <a:pPr marL="0" indent="0"/>
            <a:r>
              <a:rPr lang="en-US" altLang="en-US" sz="1000" dirty="0"/>
              <a:t>  Pension plan website contains governance information</a:t>
            </a:r>
            <a:endParaRPr lang="en-CA" altLang="en-US" sz="1000" dirty="0"/>
          </a:p>
        </p:txBody>
      </p:sp>
      <p:sp>
        <p:nvSpPr>
          <p:cNvPr id="576516" name="Rectangle 4"/>
          <p:cNvSpPr>
            <a:spLocks noGrp="1" noChangeArrowheads="1"/>
          </p:cNvSpPr>
          <p:nvPr>
            <p:ph type="body" sz="half" idx="2"/>
          </p:nvPr>
        </p:nvSpPr>
        <p:spPr>
          <a:xfrm>
            <a:off x="609600" y="5181600"/>
            <a:ext cx="3409950" cy="1219200"/>
          </a:xfrm>
          <a:noFill/>
          <a:ln>
            <a:solidFill>
              <a:schemeClr val="tx1"/>
            </a:solidFill>
          </a:ln>
        </p:spPr>
        <p:txBody>
          <a:bodyPr/>
          <a:lstStyle/>
          <a:p>
            <a:pPr marL="0" indent="0">
              <a:lnSpc>
                <a:spcPct val="80000"/>
              </a:lnSpc>
              <a:buClr>
                <a:srgbClr val="FF3300"/>
              </a:buClr>
              <a:buFont typeface="Wingdings" pitchFamily="2" charset="2"/>
              <a:buNone/>
            </a:pPr>
            <a:r>
              <a:rPr lang="en-US" sz="1200" b="1" dirty="0">
                <a:solidFill>
                  <a:srgbClr val="800000"/>
                </a:solidFill>
              </a:rPr>
              <a:t>Is there an explanation of the pension plan’s governance process to plan members, beneficiaries and stakeholders?</a:t>
            </a:r>
          </a:p>
          <a:p>
            <a:pPr marL="0" indent="0">
              <a:lnSpc>
                <a:spcPct val="80000"/>
              </a:lnSpc>
              <a:buClr>
                <a:srgbClr val="FF3300"/>
              </a:buClr>
              <a:buFont typeface="Wingdings" pitchFamily="2" charset="2"/>
              <a:buNone/>
            </a:pPr>
            <a:endParaRPr lang="en-CA" sz="1200" dirty="0">
              <a:solidFill>
                <a:srgbClr val="800000"/>
              </a:solidFill>
            </a:endParaRPr>
          </a:p>
          <a:p>
            <a:pPr marL="0" indent="0">
              <a:lnSpc>
                <a:spcPct val="80000"/>
              </a:lnSpc>
              <a:buClr>
                <a:srgbClr val="008000"/>
              </a:buClr>
              <a:buSzPct val="150000"/>
              <a:buFont typeface="Wingdings" pitchFamily="2" charset="2"/>
              <a:buChar char="ü"/>
            </a:pPr>
            <a:r>
              <a:rPr lang="en-CA" sz="1400" dirty="0"/>
              <a:t> Yes</a:t>
            </a:r>
          </a:p>
          <a:p>
            <a:pPr marL="0" indent="0">
              <a:lnSpc>
                <a:spcPct val="80000"/>
              </a:lnSpc>
              <a:buClr>
                <a:srgbClr val="FF3300"/>
              </a:buClr>
              <a:buFont typeface="Wingdings" pitchFamily="2" charset="2"/>
              <a:buNone/>
            </a:pPr>
            <a:r>
              <a:rPr lang="en-CA" sz="1400" dirty="0"/>
              <a:t>      No</a:t>
            </a:r>
          </a:p>
        </p:txBody>
      </p:sp>
      <p:sp>
        <p:nvSpPr>
          <p:cNvPr id="576517" name="Text Box 5"/>
          <p:cNvSpPr txBox="1">
            <a:spLocks noChangeArrowheads="1"/>
          </p:cNvSpPr>
          <p:nvPr/>
        </p:nvSpPr>
        <p:spPr bwMode="auto">
          <a:xfrm>
            <a:off x="457200" y="1012825"/>
            <a:ext cx="8304213" cy="2384425"/>
          </a:xfrm>
          <a:prstGeom prst="rect">
            <a:avLst/>
          </a:prstGeom>
          <a:solidFill>
            <a:srgbClr val="FFCC99"/>
          </a:solidFill>
          <a:ln w="9525">
            <a:solidFill>
              <a:schemeClr val="tx1"/>
            </a:solidFill>
            <a:miter lim="800000"/>
            <a:headEnd/>
            <a:tailEnd/>
          </a:ln>
          <a:effectLst/>
        </p:spPr>
        <p:txBody>
          <a:bodyPr lIns="90000" tIns="46800" rIns="90000" bIns="46800">
            <a:spAutoFit/>
          </a:bodyPr>
          <a:lstStyle/>
          <a:p>
            <a:endParaRPr lang="en-US" sz="300"/>
          </a:p>
          <a:p>
            <a:r>
              <a:rPr lang="en-US" sz="1200"/>
              <a:t>(a) </a:t>
            </a:r>
            <a:r>
              <a:rPr lang="en-US" sz="1200" u="sng"/>
              <a:t>Communication policy: plan members and beneficiaries</a:t>
            </a:r>
          </a:p>
          <a:p>
            <a:r>
              <a:rPr lang="en-US" sz="1200"/>
              <a:t>A communication policy should be established for the pension plan. The policy should provide for the disclosure of governance-related information to members and beneficiaries. At a minimum, this should include the information required by statute. Communication should be appropriate, timely, accurate, complete, consistent, cost-effective, and accessible to promote members’ and beneficiaries’ confidence in the governance process. The plan administrator needs to consider appropriate information disclosure to members about the benefits, risks, and responsibilities of membership in the plan. The plan administrator should give sufficient information to members for them to make informed decisions about their pension plan options.</a:t>
            </a:r>
          </a:p>
          <a:p>
            <a:r>
              <a:rPr lang="en-US" sz="1200"/>
              <a:t>(b) </a:t>
            </a:r>
            <a:r>
              <a:rPr lang="en-US" sz="1200" u="sng"/>
              <a:t>Plan member and beneficiary concerns</a:t>
            </a:r>
          </a:p>
          <a:p>
            <a:r>
              <a:rPr lang="en-US" sz="1200"/>
              <a:t>Pension plan members and beneficiaries have a right to voice their concerns and have them addressed quickly.</a:t>
            </a:r>
          </a:p>
          <a:p>
            <a:r>
              <a:rPr lang="en-US" sz="1200"/>
              <a:t>The administrator should arrange for capable parties to address member inquiries and complaints, and create effective conflict resolution procedures to handle disagreements.</a:t>
            </a:r>
          </a:p>
          <a:p>
            <a:endParaRPr lang="en-CA" sz="300"/>
          </a:p>
        </p:txBody>
      </p:sp>
      <p:sp>
        <p:nvSpPr>
          <p:cNvPr id="576518" name="Rectangle 6"/>
          <p:cNvSpPr>
            <a:spLocks noChangeArrowheads="1"/>
          </p:cNvSpPr>
          <p:nvPr/>
        </p:nvSpPr>
        <p:spPr bwMode="auto">
          <a:xfrm>
            <a:off x="4800600" y="5181600"/>
            <a:ext cx="3744913" cy="1219200"/>
          </a:xfrm>
          <a:prstGeom prst="rect">
            <a:avLst/>
          </a:prstGeom>
          <a:noFill/>
          <a:ln w="9525">
            <a:solidFill>
              <a:schemeClr val="tx1"/>
            </a:solidFill>
            <a:miter lim="800000"/>
            <a:headEnd/>
            <a:tailEnd/>
          </a:ln>
          <a:effectLst/>
        </p:spPr>
        <p:txBody>
          <a:bodyPr/>
          <a:lstStyle/>
          <a:p>
            <a:pPr eaLnBrk="1" hangingPunct="1">
              <a:lnSpc>
                <a:spcPct val="80000"/>
              </a:lnSpc>
              <a:spcBef>
                <a:spcPct val="20000"/>
              </a:spcBef>
              <a:buClr>
                <a:srgbClr val="FF3300"/>
              </a:buClr>
              <a:buSzPct val="75000"/>
              <a:buFont typeface="Wingdings" pitchFamily="2" charset="2"/>
              <a:buNone/>
            </a:pPr>
            <a:r>
              <a:rPr lang="en-US" sz="1200" b="1" dirty="0">
                <a:solidFill>
                  <a:srgbClr val="800000"/>
                </a:solidFill>
              </a:rPr>
              <a:t>Has there been an explanation to plan members and beneficiaries of the process that will be used to address questions and complaints?</a:t>
            </a:r>
          </a:p>
          <a:p>
            <a:pPr eaLnBrk="1" hangingPunct="1">
              <a:lnSpc>
                <a:spcPct val="80000"/>
              </a:lnSpc>
              <a:spcBef>
                <a:spcPct val="20000"/>
              </a:spcBef>
              <a:buClr>
                <a:srgbClr val="FF3300"/>
              </a:buClr>
              <a:buSzPct val="75000"/>
              <a:buFont typeface="Wingdings" pitchFamily="2" charset="2"/>
              <a:buNone/>
            </a:pPr>
            <a:endParaRPr lang="en-CA" sz="1200" dirty="0">
              <a:solidFill>
                <a:srgbClr val="800000"/>
              </a:solidFill>
            </a:endParaRPr>
          </a:p>
          <a:p>
            <a:pPr eaLnBrk="1" hangingPunct="1">
              <a:lnSpc>
                <a:spcPct val="80000"/>
              </a:lnSpc>
              <a:spcBef>
                <a:spcPct val="20000"/>
              </a:spcBef>
              <a:buClr>
                <a:srgbClr val="008000"/>
              </a:buClr>
              <a:buSzPct val="150000"/>
              <a:buFont typeface="Wingdings" pitchFamily="2" charset="2"/>
              <a:buChar char="ü"/>
            </a:pPr>
            <a:r>
              <a:rPr lang="en-CA" sz="1400" dirty="0"/>
              <a:t>  </a:t>
            </a:r>
            <a:r>
              <a:rPr lang="en-CA" sz="1400" dirty="0" smtClean="0"/>
              <a:t>Yes</a:t>
            </a:r>
          </a:p>
          <a:p>
            <a:pPr eaLnBrk="1" hangingPunct="1">
              <a:lnSpc>
                <a:spcPct val="80000"/>
              </a:lnSpc>
              <a:spcBef>
                <a:spcPct val="20000"/>
              </a:spcBef>
              <a:buClr>
                <a:srgbClr val="FF3300"/>
              </a:buClr>
              <a:buSzPct val="75000"/>
            </a:pPr>
            <a:r>
              <a:rPr lang="en-CA" sz="1400" dirty="0" smtClean="0"/>
              <a:t>      </a:t>
            </a:r>
            <a:r>
              <a:rPr lang="en-CA" sz="1400" dirty="0"/>
              <a:t>No</a:t>
            </a:r>
          </a:p>
        </p:txBody>
      </p:sp>
      <p:sp>
        <p:nvSpPr>
          <p:cNvPr id="576519" name="Rectangle 7"/>
          <p:cNvSpPr>
            <a:spLocks noChangeArrowheads="1"/>
          </p:cNvSpPr>
          <p:nvPr/>
        </p:nvSpPr>
        <p:spPr bwMode="auto">
          <a:xfrm>
            <a:off x="4648200" y="3505200"/>
            <a:ext cx="4267200" cy="2362200"/>
          </a:xfrm>
          <a:prstGeom prst="rect">
            <a:avLst/>
          </a:prstGeom>
          <a:noFill/>
          <a:ln w="9525">
            <a:noFill/>
            <a:miter lim="800000"/>
            <a:headEnd/>
            <a:tailEnd/>
          </a:ln>
          <a:effectLst/>
        </p:spPr>
        <p:txBody>
          <a:bodyPr/>
          <a:lstStyle/>
          <a:p>
            <a:pPr defTabSz="171450" eaLnBrk="1" hangingPunct="1">
              <a:spcBef>
                <a:spcPct val="20000"/>
              </a:spcBef>
              <a:buClr>
                <a:schemeClr val="bg2"/>
              </a:buClr>
              <a:buSzPct val="75000"/>
              <a:buFont typeface="Wingdings" pitchFamily="2" charset="2"/>
              <a:buNone/>
            </a:pPr>
            <a:r>
              <a:rPr lang="en-US" altLang="en-US" sz="1000" dirty="0"/>
              <a:t>Comments/Reference/Actions:</a:t>
            </a:r>
          </a:p>
          <a:p>
            <a:pPr defTabSz="171450" eaLnBrk="1" hangingPunct="1">
              <a:spcBef>
                <a:spcPct val="20000"/>
              </a:spcBef>
              <a:buClr>
                <a:schemeClr val="bg2"/>
              </a:buClr>
              <a:buSzPct val="75000"/>
              <a:buFont typeface="Wingdings" pitchFamily="2" charset="2"/>
              <a:buNone/>
            </a:pPr>
            <a:endParaRPr lang="en-CA" altLang="en-US" sz="1000" dirty="0"/>
          </a:p>
          <a:p>
            <a:pPr defTabSz="171450" eaLnBrk="1" hangingPunct="1">
              <a:spcBef>
                <a:spcPct val="20000"/>
              </a:spcBef>
              <a:buClr>
                <a:schemeClr val="bg2"/>
              </a:buClr>
              <a:buSzPct val="75000"/>
              <a:buFont typeface="Wingdings" pitchFamily="2" charset="2"/>
              <a:buChar char="n"/>
            </a:pPr>
            <a:r>
              <a:rPr lang="en-US" altLang="en-US" sz="1000" dirty="0"/>
              <a:t>  Questions and comments invited before and at the AGM of</a:t>
            </a:r>
            <a:br>
              <a:rPr lang="en-US" altLang="en-US" sz="1000" dirty="0"/>
            </a:br>
            <a:r>
              <a:rPr lang="en-US" altLang="en-US" sz="1000" dirty="0"/>
              <a:t>    Pension Plan Members</a:t>
            </a:r>
          </a:p>
          <a:p>
            <a:pPr defTabSz="171450" eaLnBrk="1" hangingPunct="1">
              <a:spcBef>
                <a:spcPct val="20000"/>
              </a:spcBef>
              <a:buClr>
                <a:schemeClr val="bg2"/>
              </a:buClr>
              <a:buSzPct val="75000"/>
              <a:buFont typeface="Wingdings" pitchFamily="2" charset="2"/>
              <a:buChar char="n"/>
            </a:pPr>
            <a:r>
              <a:rPr lang="en-US" altLang="en-US" sz="1000" dirty="0"/>
              <a:t> </a:t>
            </a:r>
            <a:r>
              <a:rPr lang="en-US" altLang="en-US" sz="1000" dirty="0" smtClean="0"/>
              <a:t> Text </a:t>
            </a:r>
            <a:r>
              <a:rPr lang="en-US" altLang="en-US" sz="1000" dirty="0"/>
              <a:t>provided to Plan Members on their responsibilities</a:t>
            </a:r>
            <a:r>
              <a:rPr lang="en-CA" altLang="en-US" sz="1000" dirty="0"/>
              <a:t>	</a:t>
            </a:r>
            <a:endParaRPr lang="en-CA" altLang="en-US" sz="1000" dirty="0" smtClean="0"/>
          </a:p>
          <a:p>
            <a:pPr defTabSz="171450" eaLnBrk="1" hangingPunct="1">
              <a:spcBef>
                <a:spcPct val="20000"/>
              </a:spcBef>
              <a:buClr>
                <a:schemeClr val="bg2"/>
              </a:buClr>
              <a:buSzPct val="75000"/>
              <a:buFont typeface="Wingdings" pitchFamily="2" charset="2"/>
              <a:buChar char="n"/>
            </a:pPr>
            <a:r>
              <a:rPr lang="en-CA" altLang="en-US" sz="1000" dirty="0" smtClean="0">
                <a:solidFill>
                  <a:srgbClr val="FF3300"/>
                </a:solidFill>
              </a:rPr>
              <a:t>  </a:t>
            </a:r>
            <a:r>
              <a:rPr lang="en-CA" altLang="en-US" sz="1000" dirty="0" smtClean="0"/>
              <a:t>Process for questions and complaints explained to all new hires</a:t>
            </a:r>
          </a:p>
          <a:p>
            <a:pPr defTabSz="171450" eaLnBrk="1" hangingPunct="1">
              <a:spcBef>
                <a:spcPct val="20000"/>
              </a:spcBef>
              <a:buClr>
                <a:schemeClr val="bg2"/>
              </a:buClr>
              <a:buSzPct val="75000"/>
              <a:buFont typeface="Wingdings" pitchFamily="2" charset="2"/>
              <a:buChar char="n"/>
            </a:pPr>
            <a:r>
              <a:rPr lang="en-CA" altLang="en-US" sz="1000" dirty="0" smtClean="0">
                <a:solidFill>
                  <a:srgbClr val="FF3300"/>
                </a:solidFill>
              </a:rPr>
              <a:t>   </a:t>
            </a:r>
            <a:r>
              <a:rPr lang="en-CA" altLang="en-US" sz="1000" dirty="0" smtClean="0"/>
              <a:t>Process for questions and complaints explained on HR website </a:t>
            </a:r>
            <a:br>
              <a:rPr lang="en-CA" altLang="en-US" sz="1000" dirty="0" smtClean="0"/>
            </a:br>
            <a:r>
              <a:rPr lang="en-CA" altLang="en-US" sz="1000" dirty="0" smtClean="0"/>
              <a:t>     beginning (Oct 2011)</a:t>
            </a:r>
            <a:endParaRPr lang="en-US" altLang="en-US" sz="1000" dirty="0">
              <a:solidFill>
                <a:srgbClr val="FF3300"/>
              </a:solidFill>
            </a:endParaRPr>
          </a:p>
          <a:p>
            <a:pPr defTabSz="171450" eaLnBrk="1" hangingPunct="1">
              <a:spcBef>
                <a:spcPct val="20000"/>
              </a:spcBef>
              <a:buClr>
                <a:schemeClr val="bg2"/>
              </a:buClr>
              <a:buSzPct val="75000"/>
            </a:pPr>
            <a:endParaRPr lang="en-US" altLang="en-US" sz="1000" dirty="0">
              <a:solidFill>
                <a:srgbClr val="FF3300"/>
              </a:solidFill>
            </a:endParaRPr>
          </a:p>
          <a:p>
            <a:pPr defTabSz="171450" eaLnBrk="1" hangingPunct="1">
              <a:spcBef>
                <a:spcPct val="20000"/>
              </a:spcBef>
              <a:buClr>
                <a:schemeClr val="bg2"/>
              </a:buClr>
              <a:buSzPct val="75000"/>
              <a:buFont typeface="Wingdings" pitchFamily="2" charset="2"/>
              <a:buChar char="n"/>
            </a:pPr>
            <a:endParaRPr lang="en-CA" altLang="en-US" sz="1000" dirty="0">
              <a:solidFill>
                <a:srgbClr val="FF3300"/>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43AB5ADC-1433-469D-B259-02C48B23083C}" type="slidenum">
              <a:rPr lang="en-US"/>
              <a:pPr/>
              <a:t>12</a:t>
            </a:fld>
            <a:endParaRPr lang="en-US"/>
          </a:p>
        </p:txBody>
      </p:sp>
      <p:sp>
        <p:nvSpPr>
          <p:cNvPr id="578562" name="Rectangle 2"/>
          <p:cNvSpPr>
            <a:spLocks noGrp="1" noChangeArrowheads="1"/>
          </p:cNvSpPr>
          <p:nvPr>
            <p:ph type="title"/>
          </p:nvPr>
        </p:nvSpPr>
        <p:spPr>
          <a:xfrm>
            <a:off x="457200" y="457200"/>
            <a:ext cx="8229600" cy="381000"/>
          </a:xfrm>
        </p:spPr>
        <p:txBody>
          <a:bodyPr/>
          <a:lstStyle/>
          <a:p>
            <a:r>
              <a:rPr lang="en-CA" altLang="en-US" sz="2400" b="1" i="1"/>
              <a:t>C</a:t>
            </a:r>
            <a:r>
              <a:rPr lang="en-US" altLang="en-US" sz="2400" b="1" i="1"/>
              <a:t>APSA Assessment – Code of Conduct</a:t>
            </a:r>
            <a:endParaRPr lang="en-CA" altLang="en-US" sz="2400" b="1" i="1"/>
          </a:p>
        </p:txBody>
      </p:sp>
      <p:sp>
        <p:nvSpPr>
          <p:cNvPr id="578563" name="Rectangle 3"/>
          <p:cNvSpPr>
            <a:spLocks noGrp="1" noChangeArrowheads="1"/>
          </p:cNvSpPr>
          <p:nvPr>
            <p:ph type="body" sz="half" idx="1"/>
          </p:nvPr>
        </p:nvSpPr>
        <p:spPr>
          <a:xfrm>
            <a:off x="457200" y="2514600"/>
            <a:ext cx="4114800" cy="2362200"/>
          </a:xfrm>
        </p:spPr>
        <p:txBody>
          <a:bodyPr/>
          <a:lstStyle/>
          <a:p>
            <a:pPr marL="0" indent="0">
              <a:buFont typeface="Wingdings" pitchFamily="2" charset="2"/>
              <a:buNone/>
            </a:pPr>
            <a:r>
              <a:rPr lang="en-US" altLang="en-US" sz="1000" dirty="0"/>
              <a:t>Comments/Reference/Actions:</a:t>
            </a:r>
          </a:p>
          <a:p>
            <a:pPr marL="0" indent="0"/>
            <a:endParaRPr lang="en-CA" altLang="en-US" sz="1000" dirty="0"/>
          </a:p>
          <a:p>
            <a:pPr marL="0" indent="0"/>
            <a:r>
              <a:rPr lang="en-US" altLang="en-US" sz="1000" dirty="0"/>
              <a:t>  Statutory requirements dictate standard of care</a:t>
            </a:r>
          </a:p>
          <a:p>
            <a:pPr marL="0" indent="0"/>
            <a:r>
              <a:rPr lang="en-US" altLang="en-US" sz="1000" dirty="0"/>
              <a:t>  There is a standard of care clause in the approved </a:t>
            </a:r>
            <a:br>
              <a:rPr lang="en-US" altLang="en-US" sz="1000" dirty="0"/>
            </a:br>
            <a:r>
              <a:rPr lang="en-US" altLang="en-US" sz="1000" dirty="0"/>
              <a:t>     Policy on Delegation of Plan Functions to the University</a:t>
            </a:r>
            <a:r>
              <a:rPr lang="en-CA" altLang="en-US" sz="1000" dirty="0"/>
              <a:t>	</a:t>
            </a:r>
          </a:p>
        </p:txBody>
      </p:sp>
      <p:sp>
        <p:nvSpPr>
          <p:cNvPr id="578564" name="Rectangle 4"/>
          <p:cNvSpPr>
            <a:spLocks noGrp="1" noChangeArrowheads="1"/>
          </p:cNvSpPr>
          <p:nvPr>
            <p:ph type="body" sz="half" idx="2"/>
          </p:nvPr>
        </p:nvSpPr>
        <p:spPr>
          <a:xfrm>
            <a:off x="685800" y="5181600"/>
            <a:ext cx="3409950" cy="1219200"/>
          </a:xfrm>
          <a:noFill/>
          <a:ln>
            <a:solidFill>
              <a:schemeClr val="tx1"/>
            </a:solidFill>
          </a:ln>
        </p:spPr>
        <p:txBody>
          <a:bodyPr/>
          <a:lstStyle/>
          <a:p>
            <a:pPr marL="0" indent="0">
              <a:lnSpc>
                <a:spcPct val="80000"/>
              </a:lnSpc>
              <a:buClr>
                <a:srgbClr val="FF3300"/>
              </a:buClr>
              <a:buFont typeface="Wingdings" pitchFamily="2" charset="2"/>
              <a:buNone/>
            </a:pPr>
            <a:r>
              <a:rPr lang="en-US" sz="1200" b="1">
                <a:solidFill>
                  <a:srgbClr val="800000"/>
                </a:solidFill>
              </a:rPr>
              <a:t>Is there a code of conduct that sets out the required behaviour for the Administrator and delegates?</a:t>
            </a:r>
          </a:p>
          <a:p>
            <a:pPr marL="0" indent="0">
              <a:lnSpc>
                <a:spcPct val="80000"/>
              </a:lnSpc>
              <a:buClr>
                <a:srgbClr val="FF3300"/>
              </a:buClr>
              <a:buFont typeface="Wingdings" pitchFamily="2" charset="2"/>
              <a:buNone/>
            </a:pPr>
            <a:endParaRPr lang="en-CA" sz="1200">
              <a:solidFill>
                <a:srgbClr val="800000"/>
              </a:solidFill>
            </a:endParaRPr>
          </a:p>
          <a:p>
            <a:pPr marL="0" indent="0">
              <a:lnSpc>
                <a:spcPct val="80000"/>
              </a:lnSpc>
              <a:buClr>
                <a:srgbClr val="008000"/>
              </a:buClr>
              <a:buSzPct val="150000"/>
              <a:buFont typeface="Wingdings" pitchFamily="2" charset="2"/>
              <a:buChar char="ü"/>
            </a:pPr>
            <a:r>
              <a:rPr lang="en-CA" sz="1400"/>
              <a:t> Yes</a:t>
            </a:r>
          </a:p>
          <a:p>
            <a:pPr marL="0" indent="0">
              <a:lnSpc>
                <a:spcPct val="80000"/>
              </a:lnSpc>
              <a:buClr>
                <a:srgbClr val="FF3300"/>
              </a:buClr>
              <a:buFont typeface="Wingdings" pitchFamily="2" charset="2"/>
              <a:buNone/>
            </a:pPr>
            <a:r>
              <a:rPr lang="en-CA" sz="1400"/>
              <a:t>      No</a:t>
            </a:r>
          </a:p>
        </p:txBody>
      </p:sp>
      <p:sp>
        <p:nvSpPr>
          <p:cNvPr id="578565" name="Text Box 5"/>
          <p:cNvSpPr txBox="1">
            <a:spLocks noChangeArrowheads="1"/>
          </p:cNvSpPr>
          <p:nvPr/>
        </p:nvSpPr>
        <p:spPr bwMode="auto">
          <a:xfrm>
            <a:off x="457200" y="1012825"/>
            <a:ext cx="8304213" cy="1289050"/>
          </a:xfrm>
          <a:prstGeom prst="rect">
            <a:avLst/>
          </a:prstGeom>
          <a:solidFill>
            <a:srgbClr val="FFCC99"/>
          </a:solidFill>
          <a:ln w="9525">
            <a:solidFill>
              <a:schemeClr val="tx1"/>
            </a:solidFill>
            <a:miter lim="800000"/>
            <a:headEnd/>
            <a:tailEnd/>
          </a:ln>
          <a:effectLst/>
        </p:spPr>
        <p:txBody>
          <a:bodyPr lIns="90000" tIns="46800" rIns="90000" bIns="46800">
            <a:spAutoFit/>
          </a:bodyPr>
          <a:lstStyle/>
          <a:p>
            <a:endParaRPr lang="en-US" sz="300"/>
          </a:p>
          <a:p>
            <a:r>
              <a:rPr lang="en-US" sz="1200"/>
              <a:t>The plan administrator should establish a code of conduct for both the plan administrator and its delegates. The code of conduct should set out required behaviour, establish a control procedure for conflicts of interest and provide for due</a:t>
            </a:r>
          </a:p>
          <a:p>
            <a:r>
              <a:rPr lang="en-US" sz="1200"/>
              <a:t>process and a dispute resolution mechanism. The plan administrator should always behave in a manner that reflects its fiduciary and other obligations. To ensure the code of conduct is effective, and that it also applies to delegates, the</a:t>
            </a:r>
          </a:p>
          <a:p>
            <a:r>
              <a:rPr lang="en-US" sz="1200"/>
              <a:t>plan administrator should set up a review process. The policy should address both actual conflicts and the appearance of conflicts.</a:t>
            </a:r>
          </a:p>
          <a:p>
            <a:endParaRPr lang="en-CA" sz="300"/>
          </a:p>
        </p:txBody>
      </p:sp>
      <p:sp>
        <p:nvSpPr>
          <p:cNvPr id="578566" name="Rectangle 6"/>
          <p:cNvSpPr>
            <a:spLocks noChangeArrowheads="1"/>
          </p:cNvSpPr>
          <p:nvPr/>
        </p:nvSpPr>
        <p:spPr bwMode="auto">
          <a:xfrm>
            <a:off x="4876800" y="5181600"/>
            <a:ext cx="3409950" cy="1219200"/>
          </a:xfrm>
          <a:prstGeom prst="rect">
            <a:avLst/>
          </a:prstGeom>
          <a:noFill/>
          <a:ln w="9525">
            <a:solidFill>
              <a:schemeClr val="tx1"/>
            </a:solidFill>
            <a:miter lim="800000"/>
            <a:headEnd/>
            <a:tailEnd/>
          </a:ln>
          <a:effectLst/>
        </p:spPr>
        <p:txBody>
          <a:bodyPr/>
          <a:lstStyle/>
          <a:p>
            <a:pPr eaLnBrk="1" hangingPunct="1">
              <a:lnSpc>
                <a:spcPct val="80000"/>
              </a:lnSpc>
              <a:spcBef>
                <a:spcPct val="20000"/>
              </a:spcBef>
              <a:buClr>
                <a:srgbClr val="FF3300"/>
              </a:buClr>
              <a:buSzPct val="75000"/>
              <a:buFont typeface="Wingdings" pitchFamily="2" charset="2"/>
              <a:buNone/>
            </a:pPr>
            <a:r>
              <a:rPr lang="en-US" sz="1200" b="1">
                <a:solidFill>
                  <a:srgbClr val="800000"/>
                </a:solidFill>
              </a:rPr>
              <a:t>Is there a conflict of interest policy to deal with actual or perceived conflicts of interest of the Administrator and delegates?</a:t>
            </a:r>
          </a:p>
          <a:p>
            <a:pPr eaLnBrk="1" hangingPunct="1">
              <a:lnSpc>
                <a:spcPct val="80000"/>
              </a:lnSpc>
              <a:spcBef>
                <a:spcPct val="20000"/>
              </a:spcBef>
              <a:buClr>
                <a:srgbClr val="FF3300"/>
              </a:buClr>
              <a:buSzPct val="75000"/>
              <a:buFont typeface="Wingdings" pitchFamily="2" charset="2"/>
              <a:buNone/>
            </a:pPr>
            <a:endParaRPr lang="en-CA" sz="1200">
              <a:solidFill>
                <a:srgbClr val="800000"/>
              </a:solidFill>
            </a:endParaRPr>
          </a:p>
          <a:p>
            <a:pPr eaLnBrk="1" hangingPunct="1">
              <a:lnSpc>
                <a:spcPct val="80000"/>
              </a:lnSpc>
              <a:spcBef>
                <a:spcPct val="20000"/>
              </a:spcBef>
              <a:buClr>
                <a:srgbClr val="008000"/>
              </a:buClr>
              <a:buSzPct val="150000"/>
              <a:buFont typeface="Wingdings" pitchFamily="2" charset="2"/>
              <a:buChar char="ü"/>
            </a:pPr>
            <a:r>
              <a:rPr lang="en-CA" sz="1400"/>
              <a:t> Yes</a:t>
            </a:r>
          </a:p>
          <a:p>
            <a:pPr eaLnBrk="1" hangingPunct="1">
              <a:lnSpc>
                <a:spcPct val="80000"/>
              </a:lnSpc>
              <a:spcBef>
                <a:spcPct val="20000"/>
              </a:spcBef>
              <a:buClr>
                <a:srgbClr val="FF3300"/>
              </a:buClr>
              <a:buSzPct val="75000"/>
              <a:buFont typeface="Wingdings" pitchFamily="2" charset="2"/>
              <a:buNone/>
            </a:pPr>
            <a:r>
              <a:rPr lang="en-CA" sz="1400"/>
              <a:t>      No</a:t>
            </a:r>
          </a:p>
        </p:txBody>
      </p:sp>
      <p:sp>
        <p:nvSpPr>
          <p:cNvPr id="578567" name="Rectangle 7"/>
          <p:cNvSpPr>
            <a:spLocks noChangeArrowheads="1"/>
          </p:cNvSpPr>
          <p:nvPr/>
        </p:nvSpPr>
        <p:spPr bwMode="auto">
          <a:xfrm>
            <a:off x="4648200" y="2514600"/>
            <a:ext cx="4267200" cy="2362200"/>
          </a:xfrm>
          <a:prstGeom prst="rect">
            <a:avLst/>
          </a:prstGeom>
          <a:noFill/>
          <a:ln w="9525">
            <a:noFill/>
            <a:miter lim="800000"/>
            <a:headEnd/>
            <a:tailEnd/>
          </a:ln>
          <a:effectLst/>
        </p:spPr>
        <p:txBody>
          <a:bodyPr/>
          <a:lstStyle/>
          <a:p>
            <a:pPr defTabSz="171450" eaLnBrk="1" hangingPunct="1">
              <a:spcBef>
                <a:spcPct val="20000"/>
              </a:spcBef>
              <a:buClr>
                <a:schemeClr val="bg2"/>
              </a:buClr>
              <a:buSzPct val="75000"/>
              <a:buFont typeface="Wingdings" pitchFamily="2" charset="2"/>
              <a:buNone/>
            </a:pPr>
            <a:r>
              <a:rPr lang="en-US" altLang="en-US" sz="1000" dirty="0"/>
              <a:t>Comments/Reference/Actions:</a:t>
            </a:r>
          </a:p>
          <a:p>
            <a:pPr defTabSz="171450" eaLnBrk="1" hangingPunct="1">
              <a:spcBef>
                <a:spcPct val="20000"/>
              </a:spcBef>
              <a:buClr>
                <a:schemeClr val="bg2"/>
              </a:buClr>
              <a:buSzPct val="75000"/>
              <a:buFont typeface="Wingdings" pitchFamily="2" charset="2"/>
              <a:buNone/>
            </a:pPr>
            <a:endParaRPr lang="en-CA" altLang="en-US" sz="1000" dirty="0"/>
          </a:p>
          <a:p>
            <a:pPr defTabSz="171450" eaLnBrk="1" hangingPunct="1">
              <a:spcBef>
                <a:spcPct val="20000"/>
              </a:spcBef>
              <a:buClr>
                <a:schemeClr val="bg2"/>
              </a:buClr>
              <a:buSzPct val="75000"/>
              <a:buFont typeface="Wingdings" pitchFamily="2" charset="2"/>
              <a:buChar char="n"/>
            </a:pPr>
            <a:r>
              <a:rPr lang="en-US" altLang="en-US" sz="1000" dirty="0"/>
              <a:t>  Statutory requirements dictate conflict of interest</a:t>
            </a:r>
          </a:p>
          <a:p>
            <a:pPr defTabSz="171450" eaLnBrk="1" hangingPunct="1">
              <a:spcBef>
                <a:spcPct val="20000"/>
              </a:spcBef>
              <a:buClr>
                <a:schemeClr val="bg2"/>
              </a:buClr>
              <a:buSzPct val="75000"/>
              <a:buFont typeface="Wingdings" pitchFamily="2" charset="2"/>
              <a:buChar char="n"/>
            </a:pPr>
            <a:r>
              <a:rPr lang="en-US" altLang="en-US" sz="1000" dirty="0"/>
              <a:t>  There is a Conflict of Interest clause in the Pension Committee</a:t>
            </a:r>
            <a:br>
              <a:rPr lang="en-US" altLang="en-US" sz="1000" dirty="0"/>
            </a:br>
            <a:r>
              <a:rPr lang="en-US" altLang="en-US" sz="1000" dirty="0"/>
              <a:t>    Terms of Reference</a:t>
            </a:r>
          </a:p>
          <a:p>
            <a:pPr defTabSz="171450" eaLnBrk="1" hangingPunct="1">
              <a:spcBef>
                <a:spcPct val="20000"/>
              </a:spcBef>
              <a:buClr>
                <a:schemeClr val="bg2"/>
              </a:buClr>
              <a:buSzPct val="75000"/>
              <a:buFont typeface="Wingdings" pitchFamily="2" charset="2"/>
              <a:buChar char="n"/>
            </a:pPr>
            <a:r>
              <a:rPr lang="en-US" altLang="en-US" sz="1000" dirty="0"/>
              <a:t>  There is a Conflict of Interest clause in the approved </a:t>
            </a:r>
            <a:br>
              <a:rPr lang="en-US" altLang="en-US" sz="1000" dirty="0"/>
            </a:br>
            <a:r>
              <a:rPr lang="en-US" altLang="en-US" sz="1000" dirty="0"/>
              <a:t>     Policy on Delegation of Plan Functions to the </a:t>
            </a:r>
            <a:r>
              <a:rPr lang="en-US" altLang="en-US" sz="1000" dirty="0" smtClean="0"/>
              <a:t>University</a:t>
            </a:r>
          </a:p>
          <a:p>
            <a:pPr defTabSz="171450" eaLnBrk="1" hangingPunct="1">
              <a:spcBef>
                <a:spcPct val="20000"/>
              </a:spcBef>
              <a:buClr>
                <a:schemeClr val="bg2"/>
              </a:buClr>
              <a:buSzPct val="75000"/>
              <a:buFont typeface="Wingdings" pitchFamily="2" charset="2"/>
              <a:buChar char="n"/>
            </a:pPr>
            <a:r>
              <a:rPr lang="en-US" altLang="en-US" sz="1000" dirty="0" smtClean="0"/>
              <a:t>  There is a Conflict of Interest clause in the Statement of Investment      	Policies and Goals</a:t>
            </a:r>
            <a:endParaRPr lang="en-CA" altLang="en-US" sz="10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E8B64827-CB16-47E8-AAA4-367DE964DE7F}" type="slidenum">
              <a:rPr lang="en-US"/>
              <a:pPr/>
              <a:t>13</a:t>
            </a:fld>
            <a:endParaRPr lang="en-US"/>
          </a:p>
        </p:txBody>
      </p:sp>
      <p:sp>
        <p:nvSpPr>
          <p:cNvPr id="580610" name="Rectangle 2"/>
          <p:cNvSpPr>
            <a:spLocks noGrp="1" noChangeArrowheads="1"/>
          </p:cNvSpPr>
          <p:nvPr>
            <p:ph type="title"/>
          </p:nvPr>
        </p:nvSpPr>
        <p:spPr>
          <a:xfrm>
            <a:off x="457200" y="457200"/>
            <a:ext cx="8229600" cy="381000"/>
          </a:xfrm>
        </p:spPr>
        <p:txBody>
          <a:bodyPr/>
          <a:lstStyle/>
          <a:p>
            <a:r>
              <a:rPr lang="en-CA" altLang="en-US" sz="2400" b="1" i="1"/>
              <a:t>C</a:t>
            </a:r>
            <a:r>
              <a:rPr lang="en-US" altLang="en-US" sz="2400" b="1" i="1"/>
              <a:t>APSA Assessment – Governance Review</a:t>
            </a:r>
            <a:endParaRPr lang="en-CA" altLang="en-US" sz="2400" b="1" i="1"/>
          </a:p>
        </p:txBody>
      </p:sp>
      <p:sp>
        <p:nvSpPr>
          <p:cNvPr id="580611" name="Rectangle 3"/>
          <p:cNvSpPr>
            <a:spLocks noGrp="1" noChangeArrowheads="1"/>
          </p:cNvSpPr>
          <p:nvPr>
            <p:ph type="body" sz="half" idx="1"/>
          </p:nvPr>
        </p:nvSpPr>
        <p:spPr>
          <a:xfrm>
            <a:off x="457200" y="2362200"/>
            <a:ext cx="4267200" cy="2362200"/>
          </a:xfrm>
        </p:spPr>
        <p:txBody>
          <a:bodyPr/>
          <a:lstStyle/>
          <a:p>
            <a:pPr marL="0" indent="0">
              <a:buFont typeface="Wingdings" pitchFamily="2" charset="2"/>
              <a:buNone/>
            </a:pPr>
            <a:r>
              <a:rPr lang="en-US" altLang="en-US" sz="1000" dirty="0"/>
              <a:t>Comments/Reference/Actions:</a:t>
            </a:r>
          </a:p>
          <a:p>
            <a:pPr marL="0" indent="0"/>
            <a:endParaRPr lang="en-CA" altLang="en-US" sz="1000" dirty="0"/>
          </a:p>
          <a:p>
            <a:pPr marL="0" indent="0"/>
            <a:r>
              <a:rPr lang="en-US" altLang="en-US" sz="1000" dirty="0"/>
              <a:t>  Annual self-assessment by the Pension </a:t>
            </a:r>
            <a:r>
              <a:rPr lang="en-US" altLang="en-US" sz="1000" dirty="0" smtClean="0"/>
              <a:t>Committee</a:t>
            </a:r>
            <a:br>
              <a:rPr lang="en-US" altLang="en-US" sz="1000" dirty="0" smtClean="0"/>
            </a:br>
            <a:r>
              <a:rPr lang="en-US" altLang="en-US" sz="1000" dirty="0" smtClean="0"/>
              <a:t>    - this self-assessment for the fiscal year ended March 31, 2017</a:t>
            </a:r>
            <a:endParaRPr lang="en-US" altLang="en-US" sz="1000" dirty="0"/>
          </a:p>
          <a:p>
            <a:pPr marL="0" indent="0"/>
            <a:r>
              <a:rPr lang="en-US" altLang="en-US" sz="1000" dirty="0"/>
              <a:t>  CAPSA guidelines used as model – all sample questions addressed</a:t>
            </a:r>
          </a:p>
          <a:p>
            <a:pPr marL="0" indent="0"/>
            <a:endParaRPr lang="en-US" altLang="en-US" sz="1000" dirty="0"/>
          </a:p>
          <a:p>
            <a:pPr marL="0" indent="0"/>
            <a:r>
              <a:rPr lang="en-US" altLang="en-US" sz="1000" dirty="0"/>
              <a:t>  </a:t>
            </a:r>
            <a:r>
              <a:rPr lang="en-US" altLang="en-US" sz="1000" dirty="0" smtClean="0"/>
              <a:t>R</a:t>
            </a:r>
            <a:r>
              <a:rPr lang="en-US" altLang="en-US" sz="1000" dirty="0" smtClean="0">
                <a:sym typeface="Wingdings" pitchFamily="2" charset="2"/>
              </a:rPr>
              <a:t>eported </a:t>
            </a:r>
            <a:r>
              <a:rPr lang="en-US" altLang="en-US" sz="1000" dirty="0">
                <a:sym typeface="Wingdings" pitchFamily="2" charset="2"/>
              </a:rPr>
              <a:t>the results of the self-assessment exercise, including any resulting changes in policies, procedures and practices to pension plan members, beneficiaries, delegates and other stakeholders. </a:t>
            </a:r>
            <a:r>
              <a:rPr lang="en-CA" altLang="en-US" sz="1000" dirty="0"/>
              <a:t>	</a:t>
            </a:r>
          </a:p>
        </p:txBody>
      </p:sp>
      <p:sp>
        <p:nvSpPr>
          <p:cNvPr id="580612" name="Rectangle 4"/>
          <p:cNvSpPr>
            <a:spLocks noGrp="1" noChangeArrowheads="1"/>
          </p:cNvSpPr>
          <p:nvPr>
            <p:ph type="body" sz="half" idx="2"/>
          </p:nvPr>
        </p:nvSpPr>
        <p:spPr>
          <a:xfrm>
            <a:off x="762000" y="5181600"/>
            <a:ext cx="3409950" cy="1219200"/>
          </a:xfrm>
          <a:noFill/>
          <a:ln>
            <a:solidFill>
              <a:schemeClr val="tx1"/>
            </a:solidFill>
          </a:ln>
        </p:spPr>
        <p:txBody>
          <a:bodyPr/>
          <a:lstStyle/>
          <a:p>
            <a:pPr marL="0" indent="0">
              <a:lnSpc>
                <a:spcPct val="80000"/>
              </a:lnSpc>
              <a:buClr>
                <a:srgbClr val="FF3300"/>
              </a:buClr>
              <a:buFont typeface="Wingdings" pitchFamily="2" charset="2"/>
              <a:buNone/>
            </a:pPr>
            <a:r>
              <a:rPr lang="en-US" sz="1200" b="1">
                <a:solidFill>
                  <a:srgbClr val="800000"/>
                </a:solidFill>
              </a:rPr>
              <a:t>Is there an established process for regularly reviewing pension plan governance?</a:t>
            </a:r>
          </a:p>
          <a:p>
            <a:pPr marL="0" indent="0">
              <a:lnSpc>
                <a:spcPct val="80000"/>
              </a:lnSpc>
              <a:buClr>
                <a:srgbClr val="FF3300"/>
              </a:buClr>
              <a:buFont typeface="Wingdings" pitchFamily="2" charset="2"/>
              <a:buNone/>
            </a:pPr>
            <a:endParaRPr lang="en-CA" sz="1200">
              <a:solidFill>
                <a:srgbClr val="800000"/>
              </a:solidFill>
            </a:endParaRPr>
          </a:p>
          <a:p>
            <a:pPr marL="0" indent="0">
              <a:lnSpc>
                <a:spcPct val="80000"/>
              </a:lnSpc>
              <a:buClr>
                <a:srgbClr val="008000"/>
              </a:buClr>
              <a:buSzPct val="150000"/>
              <a:buFont typeface="Wingdings" pitchFamily="2" charset="2"/>
              <a:buChar char="ü"/>
            </a:pPr>
            <a:r>
              <a:rPr lang="en-CA" sz="1400"/>
              <a:t> Yes</a:t>
            </a:r>
          </a:p>
          <a:p>
            <a:pPr marL="0" indent="0">
              <a:lnSpc>
                <a:spcPct val="80000"/>
              </a:lnSpc>
              <a:buClr>
                <a:srgbClr val="FF3300"/>
              </a:buClr>
              <a:buFont typeface="Wingdings" pitchFamily="2" charset="2"/>
              <a:buNone/>
            </a:pPr>
            <a:r>
              <a:rPr lang="en-CA" sz="1400"/>
              <a:t>      No</a:t>
            </a:r>
          </a:p>
        </p:txBody>
      </p:sp>
      <p:sp>
        <p:nvSpPr>
          <p:cNvPr id="580613" name="Text Box 5"/>
          <p:cNvSpPr txBox="1">
            <a:spLocks noChangeArrowheads="1"/>
          </p:cNvSpPr>
          <p:nvPr/>
        </p:nvSpPr>
        <p:spPr bwMode="auto">
          <a:xfrm>
            <a:off x="457200" y="914400"/>
            <a:ext cx="8304213" cy="1471613"/>
          </a:xfrm>
          <a:prstGeom prst="rect">
            <a:avLst/>
          </a:prstGeom>
          <a:solidFill>
            <a:srgbClr val="FFCC99"/>
          </a:solidFill>
          <a:ln w="9525">
            <a:solidFill>
              <a:schemeClr val="tx1"/>
            </a:solidFill>
            <a:miter lim="800000"/>
            <a:headEnd/>
            <a:tailEnd/>
          </a:ln>
          <a:effectLst/>
        </p:spPr>
        <p:txBody>
          <a:bodyPr lIns="90000" tIns="46800" rIns="90000" bIns="46800">
            <a:spAutoFit/>
          </a:bodyPr>
          <a:lstStyle/>
          <a:p>
            <a:endParaRPr lang="en-US" sz="300"/>
          </a:p>
          <a:p>
            <a:r>
              <a:rPr lang="en-US" sz="1200"/>
              <a:t>The plan administrator should periodically review governance practices to assess their effectiveness compared to the pension plan’s stated governance objectives. The administrator may wish to report the results of the self-assessment exercise, including any resulting changes in policies, procedures and practices to pension plan members, beneficiaries, delegates and other stakeholders. Every pension plan should have a method of regularly assessing the plan administrator’s performance and the governance structure of the pension plan. After each review, the plan administrator should modify the governance structure and the policies and practices, as required, to enhance effectiveness. Plan administrators may wish to seek independent professional advice to ensure impartiality for their self-assessment.</a:t>
            </a:r>
          </a:p>
          <a:p>
            <a:endParaRPr lang="en-CA" sz="300"/>
          </a:p>
        </p:txBody>
      </p:sp>
      <p:sp>
        <p:nvSpPr>
          <p:cNvPr id="580614" name="Rectangle 6"/>
          <p:cNvSpPr>
            <a:spLocks noChangeArrowheads="1"/>
          </p:cNvSpPr>
          <p:nvPr/>
        </p:nvSpPr>
        <p:spPr bwMode="auto">
          <a:xfrm>
            <a:off x="5105400" y="5181600"/>
            <a:ext cx="3409950" cy="1219200"/>
          </a:xfrm>
          <a:prstGeom prst="rect">
            <a:avLst/>
          </a:prstGeom>
          <a:noFill/>
          <a:ln w="9525">
            <a:solidFill>
              <a:schemeClr val="tx1"/>
            </a:solidFill>
            <a:miter lim="800000"/>
            <a:headEnd/>
            <a:tailEnd/>
          </a:ln>
          <a:effectLst/>
        </p:spPr>
        <p:txBody>
          <a:bodyPr/>
          <a:lstStyle/>
          <a:p>
            <a:pPr eaLnBrk="1" hangingPunct="1">
              <a:lnSpc>
                <a:spcPct val="80000"/>
              </a:lnSpc>
              <a:spcBef>
                <a:spcPct val="20000"/>
              </a:spcBef>
              <a:buClr>
                <a:srgbClr val="FF3300"/>
              </a:buClr>
              <a:buSzPct val="75000"/>
              <a:buFont typeface="Wingdings" pitchFamily="2" charset="2"/>
              <a:buNone/>
            </a:pPr>
            <a:r>
              <a:rPr lang="en-US" sz="1200" b="1">
                <a:solidFill>
                  <a:srgbClr val="800000"/>
                </a:solidFill>
              </a:rPr>
              <a:t>Is there an effective process to resolve any inconsistencies or inadequacies in the plan’s governance?</a:t>
            </a:r>
          </a:p>
          <a:p>
            <a:pPr eaLnBrk="1" hangingPunct="1">
              <a:lnSpc>
                <a:spcPct val="80000"/>
              </a:lnSpc>
              <a:spcBef>
                <a:spcPct val="20000"/>
              </a:spcBef>
              <a:buClr>
                <a:srgbClr val="FF3300"/>
              </a:buClr>
              <a:buSzPct val="75000"/>
              <a:buFont typeface="Wingdings" pitchFamily="2" charset="2"/>
              <a:buNone/>
            </a:pPr>
            <a:endParaRPr lang="en-CA" sz="1200">
              <a:solidFill>
                <a:srgbClr val="800000"/>
              </a:solidFill>
            </a:endParaRPr>
          </a:p>
          <a:p>
            <a:pPr eaLnBrk="1" hangingPunct="1">
              <a:lnSpc>
                <a:spcPct val="80000"/>
              </a:lnSpc>
              <a:spcBef>
                <a:spcPct val="20000"/>
              </a:spcBef>
              <a:buClr>
                <a:srgbClr val="008000"/>
              </a:buClr>
              <a:buSzPct val="150000"/>
              <a:buFont typeface="Wingdings" pitchFamily="2" charset="2"/>
              <a:buChar char="ü"/>
            </a:pPr>
            <a:r>
              <a:rPr lang="en-CA" sz="1400"/>
              <a:t> Yes</a:t>
            </a:r>
          </a:p>
          <a:p>
            <a:pPr eaLnBrk="1" hangingPunct="1">
              <a:lnSpc>
                <a:spcPct val="80000"/>
              </a:lnSpc>
              <a:spcBef>
                <a:spcPct val="20000"/>
              </a:spcBef>
              <a:buClr>
                <a:srgbClr val="FF3300"/>
              </a:buClr>
              <a:buSzPct val="75000"/>
              <a:buFont typeface="Wingdings" pitchFamily="2" charset="2"/>
              <a:buNone/>
            </a:pPr>
            <a:r>
              <a:rPr lang="en-CA" sz="1400"/>
              <a:t>      No</a:t>
            </a:r>
          </a:p>
        </p:txBody>
      </p:sp>
      <p:sp>
        <p:nvSpPr>
          <p:cNvPr id="580615" name="Rectangle 7"/>
          <p:cNvSpPr>
            <a:spLocks noChangeArrowheads="1"/>
          </p:cNvSpPr>
          <p:nvPr/>
        </p:nvSpPr>
        <p:spPr bwMode="auto">
          <a:xfrm>
            <a:off x="4648200" y="2362200"/>
            <a:ext cx="4267200" cy="2362200"/>
          </a:xfrm>
          <a:prstGeom prst="rect">
            <a:avLst/>
          </a:prstGeom>
          <a:noFill/>
          <a:ln w="9525">
            <a:noFill/>
            <a:miter lim="800000"/>
            <a:headEnd/>
            <a:tailEnd/>
          </a:ln>
          <a:effectLst/>
        </p:spPr>
        <p:txBody>
          <a:bodyPr/>
          <a:lstStyle/>
          <a:p>
            <a:pPr defTabSz="171450" eaLnBrk="1" hangingPunct="1">
              <a:spcBef>
                <a:spcPct val="20000"/>
              </a:spcBef>
              <a:buClr>
                <a:schemeClr val="bg2"/>
              </a:buClr>
              <a:buSzPct val="75000"/>
              <a:buFont typeface="Wingdings" pitchFamily="2" charset="2"/>
              <a:buNone/>
            </a:pPr>
            <a:r>
              <a:rPr lang="en-US" altLang="en-US" sz="1000" dirty="0"/>
              <a:t>Comments/Reference/Actions:</a:t>
            </a:r>
          </a:p>
          <a:p>
            <a:pPr defTabSz="171450" eaLnBrk="1" hangingPunct="1">
              <a:spcBef>
                <a:spcPct val="20000"/>
              </a:spcBef>
              <a:buClr>
                <a:schemeClr val="bg2"/>
              </a:buClr>
              <a:buSzPct val="75000"/>
              <a:buFont typeface="Wingdings" pitchFamily="2" charset="2"/>
              <a:buChar char="n"/>
            </a:pPr>
            <a:endParaRPr lang="en-US" altLang="en-US" sz="500" dirty="0"/>
          </a:p>
          <a:p>
            <a:pPr defTabSz="171450" eaLnBrk="1" hangingPunct="1">
              <a:spcBef>
                <a:spcPct val="20000"/>
              </a:spcBef>
              <a:buClr>
                <a:schemeClr val="bg2"/>
              </a:buClr>
              <a:buSzPct val="75000"/>
              <a:buFont typeface="Wingdings" pitchFamily="2" charset="2"/>
              <a:buChar char="n"/>
            </a:pPr>
            <a:r>
              <a:rPr lang="en-US" altLang="en-US" sz="1000" dirty="0"/>
              <a:t>  Per the governance statement - If at any time the Board of Governors is not satisfied that the Committee is discharging its responsibilities appropriately, the Board has the authority and responsibility to lead the resolution in consultation with the Committee, including possible changes in the governance structure.</a:t>
            </a:r>
          </a:p>
          <a:p>
            <a:pPr defTabSz="171450" eaLnBrk="1" hangingPunct="1">
              <a:spcBef>
                <a:spcPct val="20000"/>
              </a:spcBef>
              <a:buClr>
                <a:schemeClr val="bg2"/>
              </a:buClr>
              <a:buSzPct val="75000"/>
              <a:buFont typeface="Wingdings" pitchFamily="2" charset="2"/>
              <a:buChar char="n"/>
            </a:pPr>
            <a:endParaRPr lang="en-US" altLang="en-US" sz="1000" dirty="0"/>
          </a:p>
          <a:p>
            <a:pPr defTabSz="171450" eaLnBrk="1" hangingPunct="1">
              <a:spcBef>
                <a:spcPct val="20000"/>
              </a:spcBef>
              <a:buClr>
                <a:schemeClr val="bg2"/>
              </a:buClr>
              <a:buSzPct val="75000"/>
              <a:buFont typeface="Wingdings" pitchFamily="2" charset="2"/>
              <a:buChar char="n"/>
            </a:pPr>
            <a:r>
              <a:rPr lang="en-US" altLang="en-US" sz="1000" dirty="0"/>
              <a:t>  The Pension Committee uses external pension consultant to provide</a:t>
            </a:r>
            <a:br>
              <a:rPr lang="en-US" altLang="en-US" sz="1000" dirty="0"/>
            </a:br>
            <a:r>
              <a:rPr lang="en-US" altLang="en-US" sz="1000" dirty="0"/>
              <a:t>     advice to resolve any inconsistencies or inadequacies in the plan’s </a:t>
            </a:r>
            <a:br>
              <a:rPr lang="en-US" altLang="en-US" sz="1000" dirty="0"/>
            </a:br>
            <a:r>
              <a:rPr lang="en-US" altLang="en-US" sz="1000" dirty="0"/>
              <a:t>     governance.</a:t>
            </a:r>
          </a:p>
          <a:p>
            <a:pPr defTabSz="171450" eaLnBrk="1" hangingPunct="1">
              <a:spcBef>
                <a:spcPct val="20000"/>
              </a:spcBef>
              <a:buClr>
                <a:schemeClr val="bg2"/>
              </a:buClr>
              <a:buSzPct val="75000"/>
              <a:buFont typeface="Wingdings" pitchFamily="2" charset="2"/>
              <a:buChar char="n"/>
            </a:pPr>
            <a:endParaRPr lang="en-US" altLang="en-US" sz="1000" dirty="0"/>
          </a:p>
          <a:p>
            <a:pPr defTabSz="171450" eaLnBrk="1" hangingPunct="1">
              <a:spcBef>
                <a:spcPct val="20000"/>
              </a:spcBef>
              <a:buClr>
                <a:schemeClr val="bg2"/>
              </a:buClr>
              <a:buSzPct val="75000"/>
              <a:buFont typeface="Wingdings" pitchFamily="2" charset="2"/>
              <a:buChar char="n"/>
            </a:pPr>
            <a:r>
              <a:rPr lang="en-US" altLang="en-US" sz="1000" dirty="0"/>
              <a:t>  Pension Committee and other stakeholder review of the annual </a:t>
            </a:r>
            <a:br>
              <a:rPr lang="en-US" altLang="en-US" sz="1000" dirty="0"/>
            </a:br>
            <a:r>
              <a:rPr lang="en-US" altLang="en-US" sz="1000" dirty="0"/>
              <a:t>    committee self-assessment.</a:t>
            </a:r>
          </a:p>
          <a:p>
            <a:pPr defTabSz="171450" eaLnBrk="1" hangingPunct="1">
              <a:spcBef>
                <a:spcPct val="20000"/>
              </a:spcBef>
              <a:buClr>
                <a:schemeClr val="bg2"/>
              </a:buClr>
              <a:buSzPct val="75000"/>
              <a:buFont typeface="Wingdings" pitchFamily="2" charset="2"/>
              <a:buChar char="n"/>
            </a:pPr>
            <a:endParaRPr lang="en-US" altLang="en-US" sz="1000" dirty="0"/>
          </a:p>
          <a:p>
            <a:pPr defTabSz="171450" eaLnBrk="1" hangingPunct="1">
              <a:spcBef>
                <a:spcPct val="20000"/>
              </a:spcBef>
              <a:buClr>
                <a:schemeClr val="bg2"/>
              </a:buClr>
              <a:buSzPct val="75000"/>
              <a:buFont typeface="Wingdings" pitchFamily="2" charset="2"/>
              <a:buChar char="n"/>
            </a:pPr>
            <a:r>
              <a:rPr lang="en-US" altLang="en-US" sz="1000" dirty="0"/>
              <a:t>  </a:t>
            </a:r>
            <a:r>
              <a:rPr lang="en-US" altLang="en-US" sz="1000" dirty="0" smtClean="0">
                <a:sym typeface="Wingdings" pitchFamily="2" charset="2"/>
              </a:rPr>
              <a:t>Annual report given </a:t>
            </a:r>
            <a:r>
              <a:rPr lang="en-US" altLang="en-US" sz="1000" dirty="0">
                <a:sym typeface="Wingdings" pitchFamily="2" charset="2"/>
              </a:rPr>
              <a:t>to the Board of Governors.</a:t>
            </a:r>
            <a:r>
              <a:rPr lang="en-CA" altLang="en-US" sz="1000" dirty="0"/>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fld id="{19D9D156-DCA2-4255-87DA-A0AC41E2E306}" type="slidenum">
              <a:rPr lang="en-US"/>
              <a:pPr/>
              <a:t>2</a:t>
            </a:fld>
            <a:endParaRPr lang="en-US"/>
          </a:p>
        </p:txBody>
      </p:sp>
      <p:sp>
        <p:nvSpPr>
          <p:cNvPr id="543746" name="Rectangle 2"/>
          <p:cNvSpPr>
            <a:spLocks noGrp="1" noChangeArrowheads="1"/>
          </p:cNvSpPr>
          <p:nvPr>
            <p:ph type="title"/>
          </p:nvPr>
        </p:nvSpPr>
        <p:spPr>
          <a:xfrm>
            <a:off x="457200" y="457200"/>
            <a:ext cx="8229600" cy="685800"/>
          </a:xfrm>
        </p:spPr>
        <p:txBody>
          <a:bodyPr/>
          <a:lstStyle/>
          <a:p>
            <a:r>
              <a:rPr lang="en-US" altLang="en-US" sz="2800" b="1">
                <a:solidFill>
                  <a:srgbClr val="990000"/>
                </a:solidFill>
              </a:rPr>
              <a:t>Pension Committee Self-assessment</a:t>
            </a:r>
            <a:endParaRPr lang="en-CA" altLang="en-US" sz="2400" b="1" i="1">
              <a:solidFill>
                <a:schemeClr val="accent1"/>
              </a:solidFill>
            </a:endParaRPr>
          </a:p>
        </p:txBody>
      </p:sp>
      <p:sp>
        <p:nvSpPr>
          <p:cNvPr id="543749" name="Text Box 5"/>
          <p:cNvSpPr txBox="1">
            <a:spLocks noChangeArrowheads="1"/>
          </p:cNvSpPr>
          <p:nvPr/>
        </p:nvSpPr>
        <p:spPr bwMode="auto">
          <a:xfrm>
            <a:off x="304800" y="1066800"/>
            <a:ext cx="8229600" cy="2100263"/>
          </a:xfrm>
          <a:prstGeom prst="rect">
            <a:avLst/>
          </a:prstGeom>
          <a:noFill/>
          <a:ln w="9525">
            <a:noFill/>
            <a:miter lim="800000"/>
            <a:headEnd/>
            <a:tailEnd/>
          </a:ln>
          <a:effectLst/>
        </p:spPr>
        <p:txBody>
          <a:bodyPr lIns="90000" tIns="46800" rIns="90000" bIns="46800">
            <a:spAutoFit/>
          </a:bodyPr>
          <a:lstStyle/>
          <a:p>
            <a:r>
              <a:rPr lang="en-US" sz="1200" b="1"/>
              <a:t>The Saint Mary’s University Pension Committee (the Administrator of the Pension Plan) has adopted the Governance Self-Assessment Questionnaire recommended by the Canadian Association of Pension Supervisory Authorities (CAPSA). This is intended to help assess how successfully the SMU pension plan follows effective governance principles.  </a:t>
            </a:r>
          </a:p>
          <a:p>
            <a:endParaRPr lang="en-US" sz="1200" b="1"/>
          </a:p>
          <a:p>
            <a:r>
              <a:rPr lang="en-US" sz="1200" b="1"/>
              <a:t>The questionnaire will be used to determine which principles have already been instituted and which steps to take to improve the governance of the SMU Pension Plan. When we answer a question </a:t>
            </a:r>
            <a:r>
              <a:rPr lang="en-US" sz="1200" b="1" u="sng"/>
              <a:t>Yes</a:t>
            </a:r>
            <a:r>
              <a:rPr lang="en-US" sz="1200" b="1"/>
              <a:t>, this tool will document the sources of the answer. When the answer is </a:t>
            </a:r>
            <a:r>
              <a:rPr lang="en-US" sz="1200" b="1" u="sng"/>
              <a:t>No</a:t>
            </a:r>
            <a:r>
              <a:rPr lang="en-US" sz="1200" b="1"/>
              <a:t>, we note the areas that need more work to change the response to </a:t>
            </a:r>
            <a:r>
              <a:rPr lang="en-US" sz="1200" b="1" u="sng"/>
              <a:t>Yes</a:t>
            </a:r>
            <a:r>
              <a:rPr lang="en-US" sz="1200" b="1"/>
              <a:t>. The completed questionnaire does not have to be filed with the pension regulator, but will be made available to SMU plan members and kept on file for future reference.</a:t>
            </a:r>
          </a:p>
          <a:p>
            <a:endParaRPr lang="en-CA" sz="1200" b="1"/>
          </a:p>
        </p:txBody>
      </p:sp>
      <p:sp>
        <p:nvSpPr>
          <p:cNvPr id="543754" name="Text Box 10"/>
          <p:cNvSpPr txBox="1">
            <a:spLocks noChangeArrowheads="1"/>
          </p:cNvSpPr>
          <p:nvPr/>
        </p:nvSpPr>
        <p:spPr bwMode="auto">
          <a:xfrm>
            <a:off x="1752600" y="3181350"/>
            <a:ext cx="5715000" cy="3371850"/>
          </a:xfrm>
          <a:prstGeom prst="rect">
            <a:avLst/>
          </a:prstGeom>
          <a:solidFill>
            <a:srgbClr val="800000"/>
          </a:solidFill>
          <a:ln w="76200" cmpd="tri">
            <a:solidFill>
              <a:schemeClr val="tx1"/>
            </a:solidFill>
            <a:miter lim="800000"/>
            <a:headEnd/>
            <a:tailEnd/>
          </a:ln>
          <a:effectLst/>
        </p:spPr>
        <p:txBody>
          <a:bodyPr>
            <a:spAutoFit/>
          </a:bodyPr>
          <a:lstStyle/>
          <a:p>
            <a:pPr defTabSz="1085850">
              <a:spcBef>
                <a:spcPct val="50000"/>
              </a:spcBef>
            </a:pPr>
            <a:r>
              <a:rPr lang="en-US" sz="1200" b="1" u="sng">
                <a:solidFill>
                  <a:schemeClr val="bg1"/>
                </a:solidFill>
              </a:rPr>
              <a:t>CAPSA Pension Plan Governance Guidelines</a:t>
            </a:r>
          </a:p>
          <a:p>
            <a:pPr defTabSz="1085850">
              <a:spcBef>
                <a:spcPct val="50000"/>
              </a:spcBef>
            </a:pPr>
            <a:r>
              <a:rPr lang="en-US" sz="1200" b="1">
                <a:solidFill>
                  <a:schemeClr val="bg1"/>
                </a:solidFill>
              </a:rPr>
              <a:t>Principle 1:  	Fiduciary responsibility</a:t>
            </a:r>
          </a:p>
          <a:p>
            <a:pPr defTabSz="1085850">
              <a:spcBef>
                <a:spcPct val="50000"/>
              </a:spcBef>
            </a:pPr>
            <a:r>
              <a:rPr lang="en-US" sz="1200" b="1">
                <a:solidFill>
                  <a:schemeClr val="bg1"/>
                </a:solidFill>
              </a:rPr>
              <a:t>Principle 2:  	Governance objectives</a:t>
            </a:r>
          </a:p>
          <a:p>
            <a:pPr defTabSz="1085850">
              <a:spcBef>
                <a:spcPct val="50000"/>
              </a:spcBef>
            </a:pPr>
            <a:r>
              <a:rPr lang="en-US" sz="1200" b="1">
                <a:solidFill>
                  <a:schemeClr val="bg1"/>
                </a:solidFill>
              </a:rPr>
              <a:t>Principle 3:  	Roles and responsibilities</a:t>
            </a:r>
          </a:p>
          <a:p>
            <a:pPr defTabSz="1085850">
              <a:spcBef>
                <a:spcPct val="50000"/>
              </a:spcBef>
            </a:pPr>
            <a:r>
              <a:rPr lang="en-US" sz="1200" b="1">
                <a:solidFill>
                  <a:schemeClr val="bg1"/>
                </a:solidFill>
              </a:rPr>
              <a:t>Principle 4:  	Performance measures</a:t>
            </a:r>
          </a:p>
          <a:p>
            <a:pPr defTabSz="1085850">
              <a:spcBef>
                <a:spcPct val="50000"/>
              </a:spcBef>
            </a:pPr>
            <a:r>
              <a:rPr lang="en-US" sz="1200" b="1">
                <a:solidFill>
                  <a:schemeClr val="bg1"/>
                </a:solidFill>
              </a:rPr>
              <a:t>Principle 5:  	Knowledge and skills</a:t>
            </a:r>
          </a:p>
          <a:p>
            <a:pPr defTabSz="1085850">
              <a:spcBef>
                <a:spcPct val="50000"/>
              </a:spcBef>
            </a:pPr>
            <a:r>
              <a:rPr lang="en-US" sz="1200" b="1">
                <a:solidFill>
                  <a:schemeClr val="bg1"/>
                </a:solidFill>
              </a:rPr>
              <a:t>Principle 6:  	Access to information</a:t>
            </a:r>
          </a:p>
          <a:p>
            <a:pPr defTabSz="1085850">
              <a:spcBef>
                <a:spcPct val="50000"/>
              </a:spcBef>
            </a:pPr>
            <a:r>
              <a:rPr lang="en-US" sz="1200" b="1">
                <a:solidFill>
                  <a:schemeClr val="bg1"/>
                </a:solidFill>
              </a:rPr>
              <a:t>Principle 7:  	Risk management</a:t>
            </a:r>
          </a:p>
          <a:p>
            <a:pPr defTabSz="1085850">
              <a:spcBef>
                <a:spcPct val="50000"/>
              </a:spcBef>
            </a:pPr>
            <a:r>
              <a:rPr lang="en-US" sz="1200" b="1">
                <a:solidFill>
                  <a:schemeClr val="bg1"/>
                </a:solidFill>
              </a:rPr>
              <a:t>Principle 8:  	Oversight and compliance</a:t>
            </a:r>
          </a:p>
          <a:p>
            <a:pPr defTabSz="1085850">
              <a:spcBef>
                <a:spcPct val="50000"/>
              </a:spcBef>
            </a:pPr>
            <a:r>
              <a:rPr lang="en-US" sz="1200" b="1">
                <a:solidFill>
                  <a:schemeClr val="bg1"/>
                </a:solidFill>
              </a:rPr>
              <a:t>Principle 9:  	Transparency and accountability</a:t>
            </a:r>
          </a:p>
          <a:p>
            <a:pPr defTabSz="1085850">
              <a:spcBef>
                <a:spcPct val="50000"/>
              </a:spcBef>
            </a:pPr>
            <a:r>
              <a:rPr lang="en-US" sz="1200" b="1">
                <a:solidFill>
                  <a:schemeClr val="bg1"/>
                </a:solidFill>
              </a:rPr>
              <a:t>Principle 10:	Code of conduct and conflict of interest</a:t>
            </a:r>
          </a:p>
          <a:p>
            <a:pPr defTabSz="1085850">
              <a:spcBef>
                <a:spcPct val="50000"/>
              </a:spcBef>
            </a:pPr>
            <a:r>
              <a:rPr lang="en-US" sz="1200" b="1">
                <a:solidFill>
                  <a:schemeClr val="bg1"/>
                </a:solidFill>
              </a:rPr>
              <a:t>Principle 11:	Governance review</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E833DEB2-8A94-4714-ABB6-574618C69CD6}" type="slidenum">
              <a:rPr lang="en-US"/>
              <a:pPr/>
              <a:t>3</a:t>
            </a:fld>
            <a:endParaRPr lang="en-US"/>
          </a:p>
        </p:txBody>
      </p:sp>
      <p:sp>
        <p:nvSpPr>
          <p:cNvPr id="560130" name="Rectangle 2"/>
          <p:cNvSpPr>
            <a:spLocks noGrp="1" noChangeArrowheads="1"/>
          </p:cNvSpPr>
          <p:nvPr>
            <p:ph type="title"/>
          </p:nvPr>
        </p:nvSpPr>
        <p:spPr>
          <a:xfrm>
            <a:off x="457200" y="457200"/>
            <a:ext cx="8229600" cy="381000"/>
          </a:xfrm>
        </p:spPr>
        <p:txBody>
          <a:bodyPr/>
          <a:lstStyle/>
          <a:p>
            <a:r>
              <a:rPr lang="en-CA" altLang="en-US" sz="2400" b="1" i="1"/>
              <a:t>C</a:t>
            </a:r>
            <a:r>
              <a:rPr lang="en-US" altLang="en-US" sz="2400" b="1" i="1"/>
              <a:t>APSA Assessment – Fiduciary Responsibility</a:t>
            </a:r>
            <a:endParaRPr lang="en-CA" altLang="en-US" sz="2400" b="1" i="1"/>
          </a:p>
        </p:txBody>
      </p:sp>
      <p:sp>
        <p:nvSpPr>
          <p:cNvPr id="560131" name="Rectangle 3"/>
          <p:cNvSpPr>
            <a:spLocks noGrp="1" noChangeArrowheads="1"/>
          </p:cNvSpPr>
          <p:nvPr>
            <p:ph type="body" sz="half" idx="1"/>
          </p:nvPr>
        </p:nvSpPr>
        <p:spPr>
          <a:xfrm>
            <a:off x="457200" y="2743200"/>
            <a:ext cx="4114800" cy="2286000"/>
          </a:xfrm>
        </p:spPr>
        <p:txBody>
          <a:bodyPr/>
          <a:lstStyle/>
          <a:p>
            <a:pPr marL="0" indent="0">
              <a:buFont typeface="Wingdings" pitchFamily="2" charset="2"/>
              <a:buNone/>
            </a:pPr>
            <a:r>
              <a:rPr lang="en-US" altLang="en-US" sz="1000" dirty="0"/>
              <a:t>Comments/Reference/Actions:</a:t>
            </a:r>
          </a:p>
          <a:p>
            <a:pPr marL="0" indent="0"/>
            <a:endParaRPr lang="en-CA" altLang="en-US" sz="1000" dirty="0"/>
          </a:p>
          <a:p>
            <a:pPr marL="0" indent="0"/>
            <a:r>
              <a:rPr lang="en-US" altLang="en-US" sz="1000" dirty="0"/>
              <a:t>  A formal Fiduciary Duty statement has been adopted</a:t>
            </a:r>
          </a:p>
          <a:p>
            <a:pPr marL="0" indent="0"/>
            <a:r>
              <a:rPr lang="en-US" altLang="en-US" sz="1000" dirty="0"/>
              <a:t>  A formal Conflict of Interest Policy has been adopted</a:t>
            </a:r>
          </a:p>
          <a:p>
            <a:pPr marL="0" indent="0"/>
            <a:r>
              <a:rPr lang="en-US" altLang="en-US" sz="1000" dirty="0"/>
              <a:t>  Plan Text </a:t>
            </a:r>
            <a:r>
              <a:rPr lang="en-US" altLang="en-US" sz="1000" dirty="0" smtClean="0"/>
              <a:t>amendment </a:t>
            </a:r>
            <a:r>
              <a:rPr lang="en-US" altLang="en-US" sz="1000" dirty="0"/>
              <a:t>filed and approved by Superintendent</a:t>
            </a:r>
          </a:p>
          <a:p>
            <a:pPr marL="0" indent="0"/>
            <a:r>
              <a:rPr lang="en-CA" altLang="en-US" sz="1000" dirty="0"/>
              <a:t>  Administered the Plan in compliance with its provisions</a:t>
            </a:r>
          </a:p>
          <a:p>
            <a:pPr marL="0" indent="0"/>
            <a:r>
              <a:rPr lang="en-US" altLang="en-US" sz="1000" dirty="0"/>
              <a:t>  Verified that contributions are made on a timely basis</a:t>
            </a:r>
          </a:p>
          <a:p>
            <a:pPr marL="0" indent="0"/>
            <a:r>
              <a:rPr lang="en-US" altLang="en-US" sz="1000" dirty="0"/>
              <a:t>  Pension Committee members demonstrate broad interest</a:t>
            </a:r>
          </a:p>
          <a:p>
            <a:pPr marL="0" indent="0"/>
            <a:r>
              <a:rPr lang="en-US" altLang="en-US" sz="1000" dirty="0"/>
              <a:t>  Pension Committee members demonstrate impartiality</a:t>
            </a:r>
          </a:p>
          <a:p>
            <a:pPr marL="0" indent="0"/>
            <a:r>
              <a:rPr lang="en-US" altLang="en-US" sz="1000" dirty="0"/>
              <a:t>  Committee members serve without remuneration from the Plan</a:t>
            </a:r>
          </a:p>
          <a:p>
            <a:pPr marL="0" indent="0"/>
            <a:r>
              <a:rPr lang="en-US" altLang="en-US" sz="1000" dirty="0"/>
              <a:t>  </a:t>
            </a:r>
            <a:r>
              <a:rPr lang="en-US" altLang="en-US" sz="1000" dirty="0" smtClean="0"/>
              <a:t>Discussed Committee </a:t>
            </a:r>
            <a:r>
              <a:rPr lang="en-US" altLang="en-US" sz="1000" dirty="0"/>
              <a:t>fiduciary duty </a:t>
            </a:r>
          </a:p>
          <a:p>
            <a:pPr marL="0" indent="0"/>
            <a:r>
              <a:rPr lang="en-CA" altLang="en-US" sz="1000" dirty="0"/>
              <a:t>  Pension documentation and Committee minutes posted on website</a:t>
            </a:r>
          </a:p>
        </p:txBody>
      </p:sp>
      <p:sp>
        <p:nvSpPr>
          <p:cNvPr id="560132" name="Rectangle 4"/>
          <p:cNvSpPr>
            <a:spLocks noGrp="1" noChangeArrowheads="1"/>
          </p:cNvSpPr>
          <p:nvPr>
            <p:ph type="body" sz="half" idx="2"/>
          </p:nvPr>
        </p:nvSpPr>
        <p:spPr>
          <a:xfrm>
            <a:off x="685800" y="5181600"/>
            <a:ext cx="3409950" cy="1219200"/>
          </a:xfrm>
          <a:noFill/>
          <a:ln>
            <a:solidFill>
              <a:schemeClr val="tx1"/>
            </a:solidFill>
          </a:ln>
        </p:spPr>
        <p:txBody>
          <a:bodyPr/>
          <a:lstStyle/>
          <a:p>
            <a:pPr marL="0" indent="0">
              <a:lnSpc>
                <a:spcPct val="80000"/>
              </a:lnSpc>
              <a:buClr>
                <a:srgbClr val="FF3300"/>
              </a:buClr>
              <a:buFont typeface="Wingdings" pitchFamily="2" charset="2"/>
              <a:buNone/>
            </a:pPr>
            <a:r>
              <a:rPr lang="en-US" sz="1200" b="1" dirty="0">
                <a:solidFill>
                  <a:srgbClr val="800000"/>
                </a:solidFill>
              </a:rPr>
              <a:t>Has there been an identification of fiduciary and other responsibilities to plan members and beneficiaries?</a:t>
            </a:r>
          </a:p>
          <a:p>
            <a:pPr marL="0" indent="0">
              <a:lnSpc>
                <a:spcPct val="80000"/>
              </a:lnSpc>
              <a:buClr>
                <a:srgbClr val="FF3300"/>
              </a:buClr>
              <a:buFont typeface="Wingdings" pitchFamily="2" charset="2"/>
              <a:buNone/>
            </a:pPr>
            <a:endParaRPr lang="en-CA" sz="1200" dirty="0">
              <a:solidFill>
                <a:srgbClr val="800000"/>
              </a:solidFill>
            </a:endParaRPr>
          </a:p>
          <a:p>
            <a:pPr marL="0" indent="0">
              <a:lnSpc>
                <a:spcPct val="80000"/>
              </a:lnSpc>
              <a:buClr>
                <a:srgbClr val="008000"/>
              </a:buClr>
              <a:buSzPct val="150000"/>
              <a:buFont typeface="Wingdings" pitchFamily="2" charset="2"/>
              <a:buChar char="ü"/>
            </a:pPr>
            <a:r>
              <a:rPr lang="en-CA" sz="1200" dirty="0"/>
              <a:t> </a:t>
            </a:r>
            <a:r>
              <a:rPr lang="en-CA" sz="1400" dirty="0"/>
              <a:t>Yes</a:t>
            </a:r>
          </a:p>
          <a:p>
            <a:pPr marL="0" indent="0">
              <a:lnSpc>
                <a:spcPct val="80000"/>
              </a:lnSpc>
              <a:buClr>
                <a:srgbClr val="FF3300"/>
              </a:buClr>
              <a:buFont typeface="Wingdings" pitchFamily="2" charset="2"/>
              <a:buNone/>
            </a:pPr>
            <a:r>
              <a:rPr lang="en-CA" sz="1400" dirty="0"/>
              <a:t>      No</a:t>
            </a:r>
          </a:p>
        </p:txBody>
      </p:sp>
      <p:sp>
        <p:nvSpPr>
          <p:cNvPr id="560133" name="Text Box 5"/>
          <p:cNvSpPr txBox="1">
            <a:spLocks noChangeArrowheads="1"/>
          </p:cNvSpPr>
          <p:nvPr/>
        </p:nvSpPr>
        <p:spPr bwMode="auto">
          <a:xfrm>
            <a:off x="457200" y="1012825"/>
            <a:ext cx="8304213" cy="1654175"/>
          </a:xfrm>
          <a:prstGeom prst="rect">
            <a:avLst/>
          </a:prstGeom>
          <a:solidFill>
            <a:srgbClr val="FFCC99"/>
          </a:solidFill>
          <a:ln w="9525">
            <a:solidFill>
              <a:schemeClr val="tx1"/>
            </a:solidFill>
            <a:miter lim="800000"/>
            <a:headEnd/>
            <a:tailEnd/>
          </a:ln>
          <a:effectLst/>
        </p:spPr>
        <p:txBody>
          <a:bodyPr lIns="90000" tIns="46800" rIns="90000" bIns="46800">
            <a:spAutoFit/>
          </a:bodyPr>
          <a:lstStyle/>
          <a:p>
            <a:endParaRPr lang="en-US" sz="300"/>
          </a:p>
          <a:p>
            <a:r>
              <a:rPr lang="en-US" sz="1200"/>
              <a:t>A fiduciary relationship exists when a plan administrator and/or any delegates can exercise discretionary power to affect members’ or beneficiaries’ interests. The greater the discretionary powers of the fiduciaries, the greater their fiduciary duties. The plan administrator and delegates must act in good faith and in the best interests of plan members, beneficiaries and other stakeholders of the pension plan when carrying out their fiduciary responsibilities.</a:t>
            </a:r>
          </a:p>
          <a:p>
            <a:r>
              <a:rPr lang="en-US" sz="1200"/>
              <a:t>In its fiduciary role, the plan administrator’s responsibilities include treating members and beneficiaries impartially,</a:t>
            </a:r>
          </a:p>
          <a:p>
            <a:r>
              <a:rPr lang="en-US" sz="1200"/>
              <a:t>acting with the care, skill and diligence of a prudent person, interpreting the plan terms fairly, impartially and in good faith, preventing personal interests from conflicting with those of the plan, and within the scope of its authority, ensuring that members and beneficiaries receive promised benefits and all the information to which they are entitled.</a:t>
            </a:r>
          </a:p>
          <a:p>
            <a:endParaRPr lang="en-CA" sz="300"/>
          </a:p>
        </p:txBody>
      </p:sp>
      <p:sp>
        <p:nvSpPr>
          <p:cNvPr id="560136" name="Rectangle 8"/>
          <p:cNvSpPr>
            <a:spLocks noChangeArrowheads="1"/>
          </p:cNvSpPr>
          <p:nvPr/>
        </p:nvSpPr>
        <p:spPr bwMode="auto">
          <a:xfrm>
            <a:off x="4953000" y="5181600"/>
            <a:ext cx="3409950" cy="1219200"/>
          </a:xfrm>
          <a:prstGeom prst="rect">
            <a:avLst/>
          </a:prstGeom>
          <a:noFill/>
          <a:ln w="9525">
            <a:solidFill>
              <a:schemeClr val="tx1"/>
            </a:solidFill>
            <a:miter lim="800000"/>
            <a:headEnd/>
            <a:tailEnd/>
          </a:ln>
          <a:effectLst/>
        </p:spPr>
        <p:txBody>
          <a:bodyPr/>
          <a:lstStyle/>
          <a:p>
            <a:pPr eaLnBrk="1" hangingPunct="1">
              <a:lnSpc>
                <a:spcPct val="80000"/>
              </a:lnSpc>
              <a:spcBef>
                <a:spcPct val="20000"/>
              </a:spcBef>
              <a:buClr>
                <a:srgbClr val="FF3300"/>
              </a:buClr>
              <a:buSzPct val="75000"/>
              <a:buFont typeface="Wingdings" pitchFamily="2" charset="2"/>
              <a:buNone/>
            </a:pPr>
            <a:r>
              <a:rPr lang="en-US" sz="1200" b="1">
                <a:solidFill>
                  <a:srgbClr val="800000"/>
                </a:solidFill>
              </a:rPr>
              <a:t>Has there been an identification of responsibilities to other stakeholders, noting any that are fiduciary?</a:t>
            </a:r>
          </a:p>
          <a:p>
            <a:pPr eaLnBrk="1" hangingPunct="1">
              <a:lnSpc>
                <a:spcPct val="80000"/>
              </a:lnSpc>
              <a:spcBef>
                <a:spcPct val="20000"/>
              </a:spcBef>
              <a:buClr>
                <a:srgbClr val="FF3300"/>
              </a:buClr>
              <a:buSzPct val="75000"/>
              <a:buFont typeface="Wingdings" pitchFamily="2" charset="2"/>
              <a:buNone/>
            </a:pPr>
            <a:endParaRPr lang="en-CA" sz="1200">
              <a:solidFill>
                <a:srgbClr val="800000"/>
              </a:solidFill>
            </a:endParaRPr>
          </a:p>
          <a:p>
            <a:pPr eaLnBrk="1" hangingPunct="1">
              <a:lnSpc>
                <a:spcPct val="80000"/>
              </a:lnSpc>
              <a:spcBef>
                <a:spcPct val="20000"/>
              </a:spcBef>
              <a:buClr>
                <a:srgbClr val="008000"/>
              </a:buClr>
              <a:buSzPct val="150000"/>
              <a:buFont typeface="Wingdings" pitchFamily="2" charset="2"/>
              <a:buChar char="ü"/>
            </a:pPr>
            <a:r>
              <a:rPr lang="en-CA" sz="1400"/>
              <a:t> Yes</a:t>
            </a:r>
          </a:p>
          <a:p>
            <a:pPr eaLnBrk="1" hangingPunct="1">
              <a:lnSpc>
                <a:spcPct val="80000"/>
              </a:lnSpc>
              <a:spcBef>
                <a:spcPct val="20000"/>
              </a:spcBef>
              <a:buClr>
                <a:srgbClr val="FF3300"/>
              </a:buClr>
              <a:buSzPct val="75000"/>
              <a:buFont typeface="Wingdings" pitchFamily="2" charset="2"/>
              <a:buNone/>
            </a:pPr>
            <a:r>
              <a:rPr lang="en-CA" sz="1400"/>
              <a:t>      No</a:t>
            </a:r>
          </a:p>
        </p:txBody>
      </p:sp>
      <p:sp>
        <p:nvSpPr>
          <p:cNvPr id="560137" name="Rectangle 9"/>
          <p:cNvSpPr>
            <a:spLocks noChangeArrowheads="1"/>
          </p:cNvSpPr>
          <p:nvPr/>
        </p:nvSpPr>
        <p:spPr bwMode="auto">
          <a:xfrm>
            <a:off x="4648200" y="2743200"/>
            <a:ext cx="4267200" cy="2362200"/>
          </a:xfrm>
          <a:prstGeom prst="rect">
            <a:avLst/>
          </a:prstGeom>
          <a:noFill/>
          <a:ln w="9525">
            <a:noFill/>
            <a:miter lim="800000"/>
            <a:headEnd/>
            <a:tailEnd/>
          </a:ln>
          <a:effectLst/>
        </p:spPr>
        <p:txBody>
          <a:bodyPr/>
          <a:lstStyle/>
          <a:p>
            <a:pPr defTabSz="171450" eaLnBrk="1" hangingPunct="1">
              <a:spcBef>
                <a:spcPct val="20000"/>
              </a:spcBef>
              <a:buClr>
                <a:schemeClr val="bg2"/>
              </a:buClr>
              <a:buSzPct val="75000"/>
              <a:buFont typeface="Wingdings" pitchFamily="2" charset="2"/>
              <a:buNone/>
            </a:pPr>
            <a:r>
              <a:rPr lang="en-US" altLang="en-US" sz="1000" dirty="0"/>
              <a:t>Comments/Reference/Actions:</a:t>
            </a:r>
          </a:p>
          <a:p>
            <a:pPr defTabSz="171450" eaLnBrk="1" hangingPunct="1">
              <a:spcBef>
                <a:spcPct val="20000"/>
              </a:spcBef>
              <a:buClr>
                <a:schemeClr val="bg2"/>
              </a:buClr>
              <a:buSzPct val="75000"/>
              <a:buFont typeface="Wingdings" pitchFamily="2" charset="2"/>
              <a:buNone/>
            </a:pPr>
            <a:endParaRPr lang="en-CA" altLang="en-US" sz="1000" dirty="0"/>
          </a:p>
          <a:p>
            <a:pPr defTabSz="171450" eaLnBrk="1" hangingPunct="1">
              <a:spcBef>
                <a:spcPct val="20000"/>
              </a:spcBef>
              <a:buClr>
                <a:schemeClr val="bg2"/>
              </a:buClr>
              <a:buSzPct val="75000"/>
              <a:buFont typeface="Wingdings" pitchFamily="2" charset="2"/>
              <a:buChar char="n"/>
            </a:pPr>
            <a:r>
              <a:rPr lang="en-US" altLang="en-US" sz="1000" dirty="0"/>
              <a:t>  	All the “players” have been identified: Members, Sponsor, 	Administrator, Canada Revenue Agency, Superintendent of 	Pensions, Unions, Recordkeeper, Investment Managers, 	Consultants, Internal Service Providers and Lawyer</a:t>
            </a:r>
          </a:p>
          <a:p>
            <a:pPr defTabSz="171450" eaLnBrk="1" hangingPunct="1">
              <a:spcBef>
                <a:spcPct val="20000"/>
              </a:spcBef>
              <a:buClr>
                <a:schemeClr val="bg2"/>
              </a:buClr>
              <a:buSzPct val="75000"/>
              <a:buFont typeface="Wingdings" pitchFamily="2" charset="2"/>
              <a:buChar char="n"/>
            </a:pPr>
            <a:r>
              <a:rPr lang="en-US" altLang="en-US" sz="1000" dirty="0"/>
              <a:t>  	The Pension Committee manages all these relationships with a 	standard of care, diligence and skill that a person of ordinary 	prudence would exercise in dealing with the property of others</a:t>
            </a:r>
          </a:p>
          <a:p>
            <a:pPr defTabSz="171450" eaLnBrk="1" hangingPunct="1">
              <a:spcBef>
                <a:spcPct val="20000"/>
              </a:spcBef>
              <a:buClr>
                <a:schemeClr val="bg2"/>
              </a:buClr>
              <a:buSzPct val="75000"/>
              <a:buFont typeface="Wingdings" pitchFamily="2" charset="2"/>
              <a:buChar char="n"/>
            </a:pPr>
            <a:r>
              <a:rPr lang="en-US" altLang="en-US" sz="1000" dirty="0"/>
              <a:t>  	Joint governance system established by Board of Governors</a:t>
            </a:r>
          </a:p>
          <a:p>
            <a:pPr defTabSz="171450" eaLnBrk="1" hangingPunct="1">
              <a:spcBef>
                <a:spcPct val="20000"/>
              </a:spcBef>
              <a:buClr>
                <a:schemeClr val="bg2"/>
              </a:buClr>
              <a:buSzPct val="75000"/>
              <a:buFont typeface="Wingdings" pitchFamily="2" charset="2"/>
              <a:buChar char="n"/>
            </a:pPr>
            <a:r>
              <a:rPr lang="en-US" altLang="en-US" sz="1000" dirty="0"/>
              <a:t>  	Periodic reporting by the Chair to the SMU Finance Committee</a:t>
            </a:r>
          </a:p>
          <a:p>
            <a:pPr defTabSz="171450" eaLnBrk="1" hangingPunct="1">
              <a:spcBef>
                <a:spcPct val="20000"/>
              </a:spcBef>
              <a:buClr>
                <a:schemeClr val="bg2"/>
              </a:buClr>
              <a:buSzPct val="75000"/>
              <a:buFont typeface="Wingdings" pitchFamily="2" charset="2"/>
              <a:buChar char="n"/>
            </a:pPr>
            <a:r>
              <a:rPr lang="en-US" altLang="en-US" sz="1000" dirty="0"/>
              <a:t>  	</a:t>
            </a:r>
            <a:r>
              <a:rPr lang="en-US" altLang="en-US" sz="1000" dirty="0" smtClean="0"/>
              <a:t>Annual  reporting of self-assessment </a:t>
            </a:r>
            <a:r>
              <a:rPr lang="en-US" altLang="en-US" sz="1000" dirty="0"/>
              <a:t>to the Board of </a:t>
            </a:r>
            <a:r>
              <a:rPr lang="en-US" altLang="en-US" sz="1000" dirty="0" smtClean="0"/>
              <a:t>Governors</a:t>
            </a:r>
            <a:endParaRPr lang="en-CA" altLang="en-US" sz="1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E36C7329-F6C7-424F-91F5-C2EBB52BF666}" type="slidenum">
              <a:rPr lang="en-US"/>
              <a:pPr/>
              <a:t>4</a:t>
            </a:fld>
            <a:endParaRPr lang="en-US"/>
          </a:p>
        </p:txBody>
      </p:sp>
      <p:sp>
        <p:nvSpPr>
          <p:cNvPr id="562178" name="Rectangle 2"/>
          <p:cNvSpPr>
            <a:spLocks noGrp="1" noChangeArrowheads="1"/>
          </p:cNvSpPr>
          <p:nvPr>
            <p:ph type="title"/>
          </p:nvPr>
        </p:nvSpPr>
        <p:spPr>
          <a:xfrm>
            <a:off x="457200" y="457200"/>
            <a:ext cx="8229600" cy="381000"/>
          </a:xfrm>
        </p:spPr>
        <p:txBody>
          <a:bodyPr/>
          <a:lstStyle/>
          <a:p>
            <a:r>
              <a:rPr lang="en-CA" altLang="en-US" sz="2400" b="1" i="1"/>
              <a:t>C</a:t>
            </a:r>
            <a:r>
              <a:rPr lang="en-US" altLang="en-US" sz="2400" b="1" i="1"/>
              <a:t>APSA Assessment – Governance Objectives</a:t>
            </a:r>
            <a:endParaRPr lang="en-CA" altLang="en-US" sz="2400" b="1" i="1"/>
          </a:p>
        </p:txBody>
      </p:sp>
      <p:sp>
        <p:nvSpPr>
          <p:cNvPr id="562179" name="Rectangle 3"/>
          <p:cNvSpPr>
            <a:spLocks noGrp="1" noChangeArrowheads="1"/>
          </p:cNvSpPr>
          <p:nvPr>
            <p:ph type="body" sz="half" idx="1"/>
          </p:nvPr>
        </p:nvSpPr>
        <p:spPr>
          <a:xfrm>
            <a:off x="838200" y="2362200"/>
            <a:ext cx="7467600" cy="2590800"/>
          </a:xfrm>
          <a:noFill/>
        </p:spPr>
        <p:txBody>
          <a:bodyPr/>
          <a:lstStyle/>
          <a:p>
            <a:pPr marL="0" indent="0">
              <a:lnSpc>
                <a:spcPct val="125000"/>
              </a:lnSpc>
              <a:buFont typeface="Wingdings" pitchFamily="2" charset="2"/>
              <a:buNone/>
            </a:pPr>
            <a:r>
              <a:rPr lang="en-US" altLang="en-US" sz="1000" dirty="0"/>
              <a:t>Comments/Reference/Actions:</a:t>
            </a:r>
          </a:p>
          <a:p>
            <a:pPr marL="0" indent="0">
              <a:lnSpc>
                <a:spcPct val="125000"/>
              </a:lnSpc>
            </a:pPr>
            <a:r>
              <a:rPr lang="en-US" altLang="en-US" sz="1000" dirty="0"/>
              <a:t>  Joint governance statement formalized and approved</a:t>
            </a:r>
            <a:br>
              <a:rPr lang="en-US" altLang="en-US" sz="1000" dirty="0"/>
            </a:br>
            <a:r>
              <a:rPr lang="en-US" altLang="en-US" sz="1000" dirty="0"/>
              <a:t>    - University acts as overseer</a:t>
            </a:r>
            <a:br>
              <a:rPr lang="en-US" altLang="en-US" sz="1000" dirty="0"/>
            </a:br>
            <a:r>
              <a:rPr lang="en-US" altLang="en-US" sz="1000" dirty="0"/>
              <a:t>    - Pension Committee acts as Administrator</a:t>
            </a:r>
          </a:p>
          <a:p>
            <a:pPr marL="0" indent="0">
              <a:lnSpc>
                <a:spcPct val="125000"/>
              </a:lnSpc>
            </a:pPr>
            <a:r>
              <a:rPr lang="en-US" altLang="en-US" sz="1000" dirty="0"/>
              <a:t>  Mission and goals documented and </a:t>
            </a:r>
            <a:r>
              <a:rPr lang="en-US" altLang="en-US" sz="1000" dirty="0" smtClean="0"/>
              <a:t>approved (updated Mission Statement and Governance Statement (Sept.2009)</a:t>
            </a:r>
            <a:endParaRPr lang="en-US" altLang="en-US" sz="1000" dirty="0"/>
          </a:p>
          <a:p>
            <a:pPr marL="0" indent="0">
              <a:lnSpc>
                <a:spcPct val="125000"/>
              </a:lnSpc>
            </a:pPr>
            <a:r>
              <a:rPr lang="en-US" altLang="en-US" sz="1000" dirty="0"/>
              <a:t>  Terms of reference established and approved</a:t>
            </a:r>
          </a:p>
          <a:p>
            <a:pPr marL="0" indent="0">
              <a:lnSpc>
                <a:spcPct val="125000"/>
              </a:lnSpc>
            </a:pPr>
            <a:r>
              <a:rPr lang="en-US" altLang="en-US" sz="1000" dirty="0"/>
              <a:t>  Organizational structure </a:t>
            </a:r>
            <a:r>
              <a:rPr lang="en-US" altLang="en-US" sz="1000"/>
              <a:t>approved </a:t>
            </a:r>
            <a:r>
              <a:rPr lang="en-US" altLang="en-US" sz="1000" smtClean="0"/>
              <a:t>   </a:t>
            </a:r>
            <a:endParaRPr lang="en-US" altLang="en-US" sz="1000" dirty="0" smtClean="0"/>
          </a:p>
          <a:p>
            <a:pPr marL="0" indent="0">
              <a:lnSpc>
                <a:spcPct val="125000"/>
              </a:lnSpc>
            </a:pPr>
            <a:r>
              <a:rPr lang="en-US" altLang="en-US" sz="1000" dirty="0" smtClean="0"/>
              <a:t>  Analysis completed to ensure compliance with CAP Guidelines of the Joint Forum of Financial Market Regulators</a:t>
            </a:r>
          </a:p>
          <a:p>
            <a:pPr marL="0" indent="0">
              <a:lnSpc>
                <a:spcPct val="125000"/>
              </a:lnSpc>
            </a:pPr>
            <a:r>
              <a:rPr lang="en-US" altLang="en-US" sz="1000" dirty="0" smtClean="0"/>
              <a:t>  U</a:t>
            </a:r>
            <a:r>
              <a:rPr lang="en-US" altLang="en-US" sz="1000" dirty="0" smtClean="0">
                <a:sym typeface="Wingdings" pitchFamily="2" charset="2"/>
              </a:rPr>
              <a:t>pdated </a:t>
            </a:r>
            <a:r>
              <a:rPr lang="en-US" altLang="en-US" sz="1000" dirty="0">
                <a:sym typeface="Wingdings" pitchFamily="2" charset="2"/>
              </a:rPr>
              <a:t>the various governance documents to reflect the single pension committee structure</a:t>
            </a:r>
          </a:p>
          <a:p>
            <a:pPr marL="0" indent="0">
              <a:lnSpc>
                <a:spcPct val="125000"/>
              </a:lnSpc>
            </a:pPr>
            <a:r>
              <a:rPr lang="en-CA" altLang="en-US" sz="1000" dirty="0"/>
              <a:t>  </a:t>
            </a:r>
            <a:r>
              <a:rPr lang="en-CA" altLang="en-US" sz="1000" dirty="0" smtClean="0">
                <a:sym typeface="Wingdings" pitchFamily="2" charset="2"/>
              </a:rPr>
              <a:t>Pension </a:t>
            </a:r>
            <a:r>
              <a:rPr lang="en-CA" altLang="en-US" sz="1000" dirty="0">
                <a:sym typeface="Wingdings" pitchFamily="2" charset="2"/>
              </a:rPr>
              <a:t>Plan design </a:t>
            </a:r>
            <a:r>
              <a:rPr lang="en-CA" altLang="en-US" sz="1000" dirty="0" smtClean="0">
                <a:sym typeface="Wingdings" pitchFamily="2" charset="2"/>
              </a:rPr>
              <a:t>is under review -  </a:t>
            </a:r>
            <a:r>
              <a:rPr lang="en-US" altLang="en-US" sz="1000" dirty="0">
                <a:sym typeface="Wingdings" pitchFamily="2" charset="2"/>
              </a:rPr>
              <a:t>this item is </a:t>
            </a:r>
            <a:r>
              <a:rPr lang="en-US" altLang="en-US" sz="1000" dirty="0" smtClean="0">
                <a:sym typeface="Wingdings" pitchFamily="2" charset="2"/>
              </a:rPr>
              <a:t>ongoing</a:t>
            </a:r>
            <a:endParaRPr lang="en-US" altLang="en-US" sz="900" dirty="0"/>
          </a:p>
          <a:p>
            <a:pPr marL="804863" lvl="1">
              <a:lnSpc>
                <a:spcPct val="125000"/>
              </a:lnSpc>
            </a:pPr>
            <a:r>
              <a:rPr lang="en-US" altLang="en-US" sz="900" dirty="0"/>
              <a:t>Some portions of plan design are outside of the scope of the Pension Committee (contribution rates, collective bargaining)</a:t>
            </a:r>
            <a:endParaRPr lang="en-CA" altLang="en-US" sz="900" dirty="0"/>
          </a:p>
        </p:txBody>
      </p:sp>
      <p:sp>
        <p:nvSpPr>
          <p:cNvPr id="562180" name="Rectangle 4"/>
          <p:cNvSpPr>
            <a:spLocks noGrp="1" noChangeArrowheads="1"/>
          </p:cNvSpPr>
          <p:nvPr>
            <p:ph type="body" sz="half" idx="2"/>
          </p:nvPr>
        </p:nvSpPr>
        <p:spPr>
          <a:xfrm>
            <a:off x="685800" y="5257800"/>
            <a:ext cx="4953000" cy="1066800"/>
          </a:xfrm>
          <a:noFill/>
          <a:ln>
            <a:solidFill>
              <a:schemeClr val="tx1"/>
            </a:solidFill>
          </a:ln>
        </p:spPr>
        <p:txBody>
          <a:bodyPr/>
          <a:lstStyle/>
          <a:p>
            <a:pPr marL="0" indent="0">
              <a:lnSpc>
                <a:spcPct val="80000"/>
              </a:lnSpc>
              <a:buClr>
                <a:srgbClr val="FF3300"/>
              </a:buClr>
              <a:buFont typeface="Wingdings" pitchFamily="2" charset="2"/>
              <a:buNone/>
            </a:pPr>
            <a:r>
              <a:rPr lang="en-US" sz="1200" b="1" dirty="0">
                <a:solidFill>
                  <a:srgbClr val="800000"/>
                </a:solidFill>
              </a:rPr>
              <a:t>Are there established governance objectives for the oversight, </a:t>
            </a:r>
            <a:br>
              <a:rPr lang="en-US" sz="1200" b="1" dirty="0">
                <a:solidFill>
                  <a:srgbClr val="800000"/>
                </a:solidFill>
              </a:rPr>
            </a:br>
            <a:r>
              <a:rPr lang="en-US" sz="1200" b="1" dirty="0">
                <a:solidFill>
                  <a:srgbClr val="800000"/>
                </a:solidFill>
              </a:rPr>
              <a:t>management and administration of the plan?</a:t>
            </a:r>
          </a:p>
          <a:p>
            <a:pPr marL="0" indent="0">
              <a:lnSpc>
                <a:spcPct val="80000"/>
              </a:lnSpc>
              <a:buClr>
                <a:srgbClr val="FF3300"/>
              </a:buClr>
              <a:buFont typeface="Wingdings" pitchFamily="2" charset="2"/>
              <a:buNone/>
            </a:pPr>
            <a:endParaRPr lang="en-CA" sz="1200" dirty="0" smtClean="0">
              <a:solidFill>
                <a:srgbClr val="800000"/>
              </a:solidFill>
            </a:endParaRPr>
          </a:p>
          <a:p>
            <a:pPr marL="0" lvl="0" indent="0">
              <a:lnSpc>
                <a:spcPct val="80000"/>
              </a:lnSpc>
              <a:buClr>
                <a:srgbClr val="008000"/>
              </a:buClr>
              <a:buSzPct val="150000"/>
              <a:buFont typeface="Wingdings" pitchFamily="2" charset="2"/>
              <a:buChar char="ü"/>
            </a:pPr>
            <a:r>
              <a:rPr lang="en-CA" sz="1400" dirty="0"/>
              <a:t> </a:t>
            </a:r>
            <a:r>
              <a:rPr lang="en-CA" sz="1400" kern="1200" dirty="0">
                <a:solidFill>
                  <a:srgbClr val="000000"/>
                </a:solidFill>
              </a:rPr>
              <a:t>Yes </a:t>
            </a:r>
          </a:p>
          <a:p>
            <a:pPr marL="0" indent="0">
              <a:lnSpc>
                <a:spcPct val="80000"/>
              </a:lnSpc>
              <a:buClr>
                <a:srgbClr val="008000"/>
              </a:buClr>
              <a:buSzPct val="150000"/>
              <a:buNone/>
            </a:pPr>
            <a:r>
              <a:rPr lang="en-CA" sz="1000" dirty="0"/>
              <a:t>        </a:t>
            </a:r>
            <a:r>
              <a:rPr lang="en-CA" sz="1400" dirty="0"/>
              <a:t>No </a:t>
            </a:r>
          </a:p>
        </p:txBody>
      </p:sp>
      <p:sp>
        <p:nvSpPr>
          <p:cNvPr id="562181" name="Text Box 5"/>
          <p:cNvSpPr txBox="1">
            <a:spLocks noChangeArrowheads="1"/>
          </p:cNvSpPr>
          <p:nvPr/>
        </p:nvSpPr>
        <p:spPr bwMode="auto">
          <a:xfrm>
            <a:off x="457200" y="1103313"/>
            <a:ext cx="8304213" cy="1106487"/>
          </a:xfrm>
          <a:prstGeom prst="rect">
            <a:avLst/>
          </a:prstGeom>
          <a:solidFill>
            <a:srgbClr val="FFCC99"/>
          </a:solidFill>
          <a:ln w="9525">
            <a:solidFill>
              <a:schemeClr val="tx1"/>
            </a:solidFill>
            <a:miter lim="800000"/>
            <a:headEnd/>
            <a:tailEnd/>
          </a:ln>
          <a:effectLst/>
        </p:spPr>
        <p:txBody>
          <a:bodyPr lIns="90000" tIns="46800" rIns="90000" bIns="46800">
            <a:spAutoFit/>
          </a:bodyPr>
          <a:lstStyle/>
          <a:p>
            <a:endParaRPr lang="en-US" sz="300"/>
          </a:p>
          <a:p>
            <a:r>
              <a:rPr lang="en-US" sz="1200"/>
              <a:t>The plan administrator determines plan governance objectives, which provide the framework and standards for the oversight, management and administration of the pension plan and its pension fund. The objectives, which should be clearly documented, should build on any of the plan sponsor’s objectives for the pension plan, as well as on the plan terms and regulatory requirements. Pension plan governance objectives help develop effective governance practices leading to the efficient and successful operation of the pension plan.</a:t>
            </a:r>
          </a:p>
          <a:p>
            <a:endParaRPr lang="en-CA" sz="30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C5B9D98E-ABC2-4EE5-A1A6-1FF20FF5268A}" type="slidenum">
              <a:rPr lang="en-US"/>
              <a:pPr/>
              <a:t>5</a:t>
            </a:fld>
            <a:endParaRPr lang="en-US"/>
          </a:p>
        </p:txBody>
      </p:sp>
      <p:sp>
        <p:nvSpPr>
          <p:cNvPr id="564226" name="Rectangle 2"/>
          <p:cNvSpPr>
            <a:spLocks noGrp="1" noChangeArrowheads="1"/>
          </p:cNvSpPr>
          <p:nvPr>
            <p:ph type="title"/>
          </p:nvPr>
        </p:nvSpPr>
        <p:spPr>
          <a:xfrm>
            <a:off x="457200" y="457200"/>
            <a:ext cx="8229600" cy="381000"/>
          </a:xfrm>
        </p:spPr>
        <p:txBody>
          <a:bodyPr/>
          <a:lstStyle/>
          <a:p>
            <a:r>
              <a:rPr lang="en-CA" altLang="en-US" sz="2400" b="1" i="1"/>
              <a:t>C</a:t>
            </a:r>
            <a:r>
              <a:rPr lang="en-US" altLang="en-US" sz="2400" b="1" i="1"/>
              <a:t>APSA Assessment – Roles and Responsibilities</a:t>
            </a:r>
            <a:endParaRPr lang="en-CA" altLang="en-US" sz="2400" b="1" i="1"/>
          </a:p>
        </p:txBody>
      </p:sp>
      <p:sp>
        <p:nvSpPr>
          <p:cNvPr id="564227" name="Rectangle 3"/>
          <p:cNvSpPr>
            <a:spLocks noGrp="1" noChangeArrowheads="1"/>
          </p:cNvSpPr>
          <p:nvPr>
            <p:ph type="body" sz="half" idx="1"/>
          </p:nvPr>
        </p:nvSpPr>
        <p:spPr>
          <a:xfrm>
            <a:off x="457200" y="2895600"/>
            <a:ext cx="4114800" cy="1981200"/>
          </a:xfrm>
        </p:spPr>
        <p:txBody>
          <a:bodyPr/>
          <a:lstStyle/>
          <a:p>
            <a:pPr marL="0" indent="0">
              <a:buFont typeface="Wingdings" pitchFamily="2" charset="2"/>
              <a:buNone/>
            </a:pPr>
            <a:r>
              <a:rPr lang="en-US" altLang="en-US" sz="900" dirty="0"/>
              <a:t>Comments/Reference/Actions:</a:t>
            </a:r>
          </a:p>
          <a:p>
            <a:pPr marL="0" indent="0"/>
            <a:r>
              <a:rPr lang="en-US" altLang="en-US" sz="900" dirty="0" smtClean="0"/>
              <a:t>The </a:t>
            </a:r>
            <a:r>
              <a:rPr lang="en-US" altLang="en-US" sz="900" dirty="0"/>
              <a:t>Pension Committee assumed the role of Administrator</a:t>
            </a:r>
            <a:br>
              <a:rPr lang="en-US" altLang="en-US" sz="900" dirty="0"/>
            </a:br>
            <a:r>
              <a:rPr lang="en-US" altLang="en-US" sz="900" dirty="0"/>
              <a:t>     per Board of Governors resolution dated March 29, 1999</a:t>
            </a:r>
          </a:p>
          <a:p>
            <a:pPr marL="0" indent="0"/>
            <a:r>
              <a:rPr lang="en-US" altLang="en-US" sz="900" dirty="0"/>
              <a:t>  Role and Responsibility statements are included in the Pension</a:t>
            </a:r>
            <a:br>
              <a:rPr lang="en-US" altLang="en-US" sz="900" dirty="0"/>
            </a:br>
            <a:r>
              <a:rPr lang="en-US" altLang="en-US" sz="900" dirty="0"/>
              <a:t>    Governance Statement adopted for the SMU Pension Plan</a:t>
            </a:r>
          </a:p>
          <a:p>
            <a:pPr marL="0" indent="0"/>
            <a:r>
              <a:rPr lang="en-US" altLang="en-US" sz="900" dirty="0"/>
              <a:t>  Day to day activities delegated to SLF and SMU management</a:t>
            </a:r>
          </a:p>
          <a:p>
            <a:pPr marL="0" indent="0"/>
            <a:r>
              <a:rPr lang="en-US" altLang="en-US" sz="900" dirty="0"/>
              <a:t>  SMU VP </a:t>
            </a:r>
            <a:r>
              <a:rPr lang="en-US" altLang="en-US" sz="900" dirty="0" smtClean="0"/>
              <a:t>Finance and Administration </a:t>
            </a:r>
            <a:r>
              <a:rPr lang="en-US" altLang="en-US" sz="900" dirty="0"/>
              <a:t>also acts, ex officio, as </a:t>
            </a:r>
            <a:endParaRPr lang="en-US" altLang="en-US" sz="900" dirty="0" smtClean="0"/>
          </a:p>
          <a:p>
            <a:pPr marL="0" indent="0">
              <a:buNone/>
            </a:pPr>
            <a:r>
              <a:rPr lang="en-US" altLang="en-US" sz="900" dirty="0"/>
              <a:t> </a:t>
            </a:r>
            <a:r>
              <a:rPr lang="en-US" altLang="en-US" sz="900" dirty="0" smtClean="0"/>
              <a:t>    Chair </a:t>
            </a:r>
            <a:r>
              <a:rPr lang="en-US" altLang="en-US" sz="900" dirty="0"/>
              <a:t>of the </a:t>
            </a:r>
            <a:r>
              <a:rPr lang="en-US" altLang="en-US" sz="900" dirty="0" smtClean="0"/>
              <a:t>Pension Committee</a:t>
            </a:r>
            <a:r>
              <a:rPr lang="en-US" altLang="en-US" sz="900" dirty="0"/>
              <a:t>; role of the Chair specified in </a:t>
            </a:r>
            <a:endParaRPr lang="en-US" altLang="en-US" sz="900" dirty="0" smtClean="0"/>
          </a:p>
          <a:p>
            <a:pPr marL="0" indent="0">
              <a:buNone/>
            </a:pPr>
            <a:r>
              <a:rPr lang="en-US" altLang="en-US" sz="900" dirty="0"/>
              <a:t> </a:t>
            </a:r>
            <a:r>
              <a:rPr lang="en-US" altLang="en-US" sz="900" dirty="0" smtClean="0"/>
              <a:t>    the </a:t>
            </a:r>
            <a:r>
              <a:rPr lang="en-US" altLang="en-US" sz="900" dirty="0"/>
              <a:t>Pension </a:t>
            </a:r>
            <a:r>
              <a:rPr lang="en-US" altLang="en-US" sz="900" dirty="0" smtClean="0"/>
              <a:t>Committee Terms </a:t>
            </a:r>
            <a:r>
              <a:rPr lang="en-US" altLang="en-US" sz="900" dirty="0"/>
              <a:t>of Reference</a:t>
            </a:r>
          </a:p>
          <a:p>
            <a:pPr marL="0" indent="0">
              <a:buFont typeface="Wingdings" pitchFamily="2" charset="2"/>
              <a:buNone/>
            </a:pPr>
            <a:r>
              <a:rPr lang="en-CA" altLang="en-US" sz="1000" dirty="0"/>
              <a:t>	</a:t>
            </a:r>
          </a:p>
        </p:txBody>
      </p:sp>
      <p:sp>
        <p:nvSpPr>
          <p:cNvPr id="564228" name="Rectangle 4"/>
          <p:cNvSpPr>
            <a:spLocks noGrp="1" noChangeArrowheads="1"/>
          </p:cNvSpPr>
          <p:nvPr>
            <p:ph type="body" sz="half" idx="2"/>
          </p:nvPr>
        </p:nvSpPr>
        <p:spPr>
          <a:xfrm>
            <a:off x="533400" y="5410200"/>
            <a:ext cx="3592513" cy="1219200"/>
          </a:xfrm>
          <a:noFill/>
          <a:ln>
            <a:solidFill>
              <a:schemeClr val="tx1"/>
            </a:solidFill>
          </a:ln>
        </p:spPr>
        <p:txBody>
          <a:bodyPr/>
          <a:lstStyle/>
          <a:p>
            <a:pPr marL="0" indent="0">
              <a:lnSpc>
                <a:spcPct val="80000"/>
              </a:lnSpc>
              <a:buClr>
                <a:srgbClr val="FF3300"/>
              </a:buClr>
              <a:buFont typeface="Wingdings" pitchFamily="2" charset="2"/>
              <a:buNone/>
            </a:pPr>
            <a:r>
              <a:rPr lang="en-US" sz="1200" b="1" dirty="0">
                <a:solidFill>
                  <a:srgbClr val="800000"/>
                </a:solidFill>
              </a:rPr>
              <a:t>Has there been an identification of roles and responsibilities, including any necessary delegation, for the effective governance of the pension plan</a:t>
            </a:r>
            <a:r>
              <a:rPr lang="en-US" sz="1200" b="1" dirty="0" smtClean="0">
                <a:solidFill>
                  <a:srgbClr val="800000"/>
                </a:solidFill>
              </a:rPr>
              <a:t>?</a:t>
            </a:r>
          </a:p>
          <a:p>
            <a:pPr marL="0" indent="0">
              <a:lnSpc>
                <a:spcPct val="80000"/>
              </a:lnSpc>
              <a:buClr>
                <a:srgbClr val="FF3300"/>
              </a:buClr>
              <a:buFont typeface="Wingdings" pitchFamily="2" charset="2"/>
              <a:buNone/>
            </a:pPr>
            <a:endParaRPr lang="en-US" sz="1200" b="1" dirty="0">
              <a:solidFill>
                <a:srgbClr val="800000"/>
              </a:solidFill>
            </a:endParaRPr>
          </a:p>
          <a:p>
            <a:pPr marL="0" indent="0">
              <a:lnSpc>
                <a:spcPct val="80000"/>
              </a:lnSpc>
              <a:buClr>
                <a:srgbClr val="008000"/>
              </a:buClr>
              <a:buSzPct val="150000"/>
              <a:buFont typeface="Wingdings" pitchFamily="2" charset="2"/>
              <a:buChar char="ü"/>
            </a:pPr>
            <a:r>
              <a:rPr lang="en-CA" sz="1400" dirty="0" smtClean="0"/>
              <a:t> Yes</a:t>
            </a:r>
            <a:endParaRPr lang="en-CA" sz="1400" dirty="0"/>
          </a:p>
          <a:p>
            <a:pPr marL="0" indent="0">
              <a:lnSpc>
                <a:spcPct val="80000"/>
              </a:lnSpc>
              <a:buClr>
                <a:srgbClr val="FF3300"/>
              </a:buClr>
              <a:buFont typeface="Wingdings" pitchFamily="2" charset="2"/>
              <a:buNone/>
            </a:pPr>
            <a:r>
              <a:rPr lang="en-CA" sz="1400" dirty="0"/>
              <a:t>      No</a:t>
            </a:r>
          </a:p>
        </p:txBody>
      </p:sp>
      <p:sp>
        <p:nvSpPr>
          <p:cNvPr id="564229" name="Text Box 5"/>
          <p:cNvSpPr txBox="1">
            <a:spLocks noChangeArrowheads="1"/>
          </p:cNvSpPr>
          <p:nvPr/>
        </p:nvSpPr>
        <p:spPr bwMode="auto">
          <a:xfrm>
            <a:off x="457200" y="1012825"/>
            <a:ext cx="8304213" cy="1790700"/>
          </a:xfrm>
          <a:prstGeom prst="rect">
            <a:avLst/>
          </a:prstGeom>
          <a:solidFill>
            <a:srgbClr val="FFCC99"/>
          </a:solidFill>
          <a:ln w="9525">
            <a:solidFill>
              <a:schemeClr val="tx1"/>
            </a:solidFill>
            <a:miter lim="800000"/>
            <a:headEnd/>
            <a:tailEnd/>
          </a:ln>
          <a:effectLst/>
        </p:spPr>
        <p:txBody>
          <a:bodyPr lIns="90000" tIns="46800" rIns="90000" bIns="46800">
            <a:spAutoFit/>
          </a:bodyPr>
          <a:lstStyle/>
          <a:p>
            <a:pPr defTabSz="288925"/>
            <a:endParaRPr lang="en-US" sz="300" dirty="0"/>
          </a:p>
          <a:p>
            <a:pPr defTabSz="288925"/>
            <a:r>
              <a:rPr lang="en-US" sz="1200" dirty="0"/>
              <a:t>The plan Administrator:</a:t>
            </a:r>
          </a:p>
          <a:p>
            <a:pPr defTabSz="288925"/>
            <a:r>
              <a:rPr lang="en-US" sz="1200" dirty="0"/>
              <a:t>-	is expected to oversee and assume responsibility for the pension plan, but is not expected to manage the plan</a:t>
            </a:r>
            <a:br>
              <a:rPr lang="en-US" sz="1200" dirty="0"/>
            </a:br>
            <a:r>
              <a:rPr lang="en-US" sz="1200" dirty="0"/>
              <a:t>	on a day-to-day basis</a:t>
            </a:r>
          </a:p>
          <a:p>
            <a:pPr defTabSz="288925"/>
            <a:r>
              <a:rPr lang="en-US" sz="1200" dirty="0"/>
              <a:t>-	may delegate operational management tasks, but is ultimately responsible and accountable for managing the plan 	and for selecting and monitoring the actions of delegates and committees</a:t>
            </a:r>
          </a:p>
          <a:p>
            <a:pPr defTabSz="288925"/>
            <a:r>
              <a:rPr lang="en-US" sz="1200" dirty="0"/>
              <a:t>-	should ensure that the pension governance structure, roles and responsibilities, accountability and reporting 	relationships (i.e. chain of delegation) are clearly documented and communicated to all participants in the 	governance process. When the same person performs both pension plan governance and corporate functions, there</a:t>
            </a:r>
          </a:p>
          <a:p>
            <a:pPr defTabSz="288925"/>
            <a:r>
              <a:rPr lang="en-US" sz="1200" dirty="0"/>
              <a:t>	must be a clear recognition and understanding of the different roles and responsibilities of each function.</a:t>
            </a:r>
            <a:endParaRPr lang="en-CA" sz="300" dirty="0"/>
          </a:p>
        </p:txBody>
      </p:sp>
      <p:sp>
        <p:nvSpPr>
          <p:cNvPr id="564230" name="Rectangle 6"/>
          <p:cNvSpPr>
            <a:spLocks noChangeArrowheads="1"/>
          </p:cNvSpPr>
          <p:nvPr/>
        </p:nvSpPr>
        <p:spPr bwMode="auto">
          <a:xfrm>
            <a:off x="4724400" y="5410200"/>
            <a:ext cx="3592513" cy="1219200"/>
          </a:xfrm>
          <a:prstGeom prst="rect">
            <a:avLst/>
          </a:prstGeom>
          <a:noFill/>
          <a:ln w="9525">
            <a:solidFill>
              <a:schemeClr val="tx1"/>
            </a:solidFill>
            <a:miter lim="800000"/>
            <a:headEnd/>
            <a:tailEnd/>
          </a:ln>
          <a:effectLst/>
        </p:spPr>
        <p:txBody>
          <a:bodyPr/>
          <a:lstStyle/>
          <a:p>
            <a:pPr eaLnBrk="1" hangingPunct="1">
              <a:lnSpc>
                <a:spcPct val="80000"/>
              </a:lnSpc>
              <a:spcBef>
                <a:spcPct val="20000"/>
              </a:spcBef>
              <a:buClr>
                <a:srgbClr val="FF3300"/>
              </a:buClr>
              <a:buSzPct val="75000"/>
              <a:buFont typeface="Wingdings" pitchFamily="2" charset="2"/>
              <a:buNone/>
            </a:pPr>
            <a:r>
              <a:rPr lang="en-US" sz="1200" b="1" dirty="0">
                <a:solidFill>
                  <a:srgbClr val="800000"/>
                </a:solidFill>
              </a:rPr>
              <a:t>Are there clearly documented expectations for the Administrator and each of its delegates?</a:t>
            </a:r>
          </a:p>
          <a:p>
            <a:pPr eaLnBrk="1" hangingPunct="1">
              <a:lnSpc>
                <a:spcPct val="80000"/>
              </a:lnSpc>
              <a:spcBef>
                <a:spcPct val="20000"/>
              </a:spcBef>
              <a:buClr>
                <a:srgbClr val="FF3300"/>
              </a:buClr>
              <a:buSzPct val="75000"/>
              <a:buFont typeface="Wingdings" pitchFamily="2" charset="2"/>
              <a:buNone/>
            </a:pPr>
            <a:endParaRPr lang="en-CA" sz="1200" dirty="0" smtClean="0">
              <a:solidFill>
                <a:srgbClr val="800000"/>
              </a:solidFill>
            </a:endParaRPr>
          </a:p>
          <a:p>
            <a:pPr eaLnBrk="1" hangingPunct="1">
              <a:lnSpc>
                <a:spcPct val="80000"/>
              </a:lnSpc>
              <a:spcBef>
                <a:spcPct val="20000"/>
              </a:spcBef>
              <a:buClr>
                <a:srgbClr val="FF3300"/>
              </a:buClr>
              <a:buSzPct val="75000"/>
              <a:buFont typeface="Wingdings" pitchFamily="2" charset="2"/>
              <a:buNone/>
            </a:pPr>
            <a:endParaRPr lang="en-CA" sz="1200" dirty="0">
              <a:solidFill>
                <a:srgbClr val="800000"/>
              </a:solidFill>
            </a:endParaRPr>
          </a:p>
          <a:p>
            <a:pPr eaLnBrk="1" hangingPunct="1">
              <a:lnSpc>
                <a:spcPct val="80000"/>
              </a:lnSpc>
              <a:spcBef>
                <a:spcPct val="20000"/>
              </a:spcBef>
              <a:buClr>
                <a:srgbClr val="008000"/>
              </a:buClr>
              <a:buSzPct val="150000"/>
              <a:buFont typeface="Wingdings" pitchFamily="2" charset="2"/>
              <a:buChar char="ü"/>
            </a:pPr>
            <a:r>
              <a:rPr lang="en-CA" sz="1400" dirty="0"/>
              <a:t> Yes</a:t>
            </a:r>
          </a:p>
          <a:p>
            <a:pPr eaLnBrk="1" hangingPunct="1">
              <a:lnSpc>
                <a:spcPct val="80000"/>
              </a:lnSpc>
              <a:spcBef>
                <a:spcPct val="20000"/>
              </a:spcBef>
              <a:buClr>
                <a:srgbClr val="FF3300"/>
              </a:buClr>
              <a:buSzPct val="75000"/>
              <a:buFont typeface="Wingdings" pitchFamily="2" charset="2"/>
              <a:buNone/>
            </a:pPr>
            <a:r>
              <a:rPr lang="en-CA" sz="1400" dirty="0"/>
              <a:t>      No</a:t>
            </a:r>
          </a:p>
        </p:txBody>
      </p:sp>
      <p:sp>
        <p:nvSpPr>
          <p:cNvPr id="564231" name="Rectangle 7"/>
          <p:cNvSpPr>
            <a:spLocks noChangeArrowheads="1"/>
          </p:cNvSpPr>
          <p:nvPr/>
        </p:nvSpPr>
        <p:spPr bwMode="auto">
          <a:xfrm>
            <a:off x="4419600" y="2895600"/>
            <a:ext cx="4724400" cy="2133600"/>
          </a:xfrm>
          <a:prstGeom prst="rect">
            <a:avLst/>
          </a:prstGeom>
          <a:noFill/>
          <a:ln w="9525">
            <a:noFill/>
            <a:miter lim="800000"/>
            <a:headEnd/>
            <a:tailEnd/>
          </a:ln>
          <a:effectLst/>
        </p:spPr>
        <p:txBody>
          <a:bodyPr/>
          <a:lstStyle/>
          <a:p>
            <a:pPr defTabSz="171450" eaLnBrk="1" hangingPunct="1">
              <a:spcBef>
                <a:spcPct val="20000"/>
              </a:spcBef>
              <a:buClr>
                <a:schemeClr val="bg2"/>
              </a:buClr>
              <a:buSzPct val="75000"/>
              <a:buFont typeface="Wingdings" pitchFamily="2" charset="2"/>
              <a:buNone/>
            </a:pPr>
            <a:r>
              <a:rPr lang="en-US" altLang="en-US" sz="900" dirty="0"/>
              <a:t>Comments/Reference/Actions:</a:t>
            </a:r>
          </a:p>
          <a:p>
            <a:pPr defTabSz="171450" eaLnBrk="1" hangingPunct="1">
              <a:spcBef>
                <a:spcPct val="20000"/>
              </a:spcBef>
              <a:buClr>
                <a:schemeClr val="bg2"/>
              </a:buClr>
              <a:buSzPct val="75000"/>
              <a:buFont typeface="Wingdings" pitchFamily="2" charset="2"/>
              <a:buChar char="n"/>
            </a:pPr>
            <a:r>
              <a:rPr lang="en-US" altLang="en-US" sz="900" dirty="0" smtClean="0"/>
              <a:t>  </a:t>
            </a:r>
            <a:r>
              <a:rPr lang="en-US" altLang="en-US" sz="900" dirty="0"/>
              <a:t>Engaged Sun Life Financial as recordkeeper under contract    </a:t>
            </a:r>
          </a:p>
          <a:p>
            <a:pPr marL="804863" lvl="1" indent="-285750" defTabSz="171450" eaLnBrk="1" hangingPunct="1">
              <a:spcBef>
                <a:spcPct val="20000"/>
              </a:spcBef>
              <a:buClr>
                <a:schemeClr val="accent2"/>
              </a:buClr>
              <a:buSzPct val="80000"/>
              <a:buFont typeface="Wingdings" pitchFamily="2" charset="2"/>
              <a:buChar char="¨"/>
            </a:pPr>
            <a:r>
              <a:rPr lang="en-US" altLang="en-US" sz="800" dirty="0"/>
              <a:t>Management services</a:t>
            </a:r>
          </a:p>
          <a:p>
            <a:pPr marL="804863" lvl="1" indent="-285750" defTabSz="171450" eaLnBrk="1" hangingPunct="1">
              <a:spcBef>
                <a:spcPct val="20000"/>
              </a:spcBef>
              <a:buClr>
                <a:schemeClr val="accent2"/>
              </a:buClr>
              <a:buSzPct val="80000"/>
              <a:buFont typeface="Wingdings" pitchFamily="2" charset="2"/>
              <a:buChar char="¨"/>
            </a:pPr>
            <a:r>
              <a:rPr lang="en-US" altLang="en-US" sz="800" dirty="0"/>
              <a:t>Plan member records and statements</a:t>
            </a:r>
          </a:p>
          <a:p>
            <a:pPr marL="804863" lvl="1" indent="-285750" defTabSz="171450" eaLnBrk="1" hangingPunct="1">
              <a:spcBef>
                <a:spcPct val="20000"/>
              </a:spcBef>
              <a:buClr>
                <a:schemeClr val="accent2"/>
              </a:buClr>
              <a:buSzPct val="80000"/>
              <a:buFont typeface="Wingdings" pitchFamily="2" charset="2"/>
              <a:buChar char="¨"/>
            </a:pPr>
            <a:r>
              <a:rPr lang="en-US" altLang="en-US" sz="800" dirty="0"/>
              <a:t>Customer service helpline </a:t>
            </a:r>
          </a:p>
          <a:p>
            <a:pPr marL="804863" lvl="1" indent="-285750" defTabSz="171450" eaLnBrk="1" hangingPunct="1">
              <a:spcBef>
                <a:spcPct val="20000"/>
              </a:spcBef>
              <a:buClr>
                <a:schemeClr val="accent2"/>
              </a:buClr>
              <a:buSzPct val="80000"/>
              <a:buFont typeface="Wingdings" pitchFamily="2" charset="2"/>
              <a:buChar char="¨"/>
            </a:pPr>
            <a:r>
              <a:rPr lang="en-US" altLang="en-US" sz="800" dirty="0"/>
              <a:t>Internet site</a:t>
            </a:r>
          </a:p>
          <a:p>
            <a:pPr marL="804863" lvl="1" indent="-285750" defTabSz="171450" eaLnBrk="1" hangingPunct="1">
              <a:spcBef>
                <a:spcPct val="20000"/>
              </a:spcBef>
              <a:buClr>
                <a:schemeClr val="accent2"/>
              </a:buClr>
              <a:buSzPct val="80000"/>
              <a:buFont typeface="Wingdings" pitchFamily="2" charset="2"/>
              <a:buChar char="¨"/>
            </a:pPr>
            <a:r>
              <a:rPr lang="en-US" altLang="en-US" sz="800" dirty="0"/>
              <a:t>Interactive software</a:t>
            </a:r>
          </a:p>
          <a:p>
            <a:pPr defTabSz="171450" eaLnBrk="1" hangingPunct="1">
              <a:spcBef>
                <a:spcPct val="20000"/>
              </a:spcBef>
              <a:buClr>
                <a:schemeClr val="bg2"/>
              </a:buClr>
              <a:buSzPct val="75000"/>
              <a:buFont typeface="Wingdings" pitchFamily="2" charset="2"/>
              <a:buChar char="n"/>
            </a:pPr>
            <a:r>
              <a:rPr lang="en-US" altLang="en-US" sz="900" dirty="0"/>
              <a:t>  Recordkeeper Selection and Monitoring Policy </a:t>
            </a:r>
            <a:r>
              <a:rPr lang="en-US" altLang="en-US" sz="900" dirty="0" smtClean="0"/>
              <a:t>approved 2016</a:t>
            </a:r>
            <a:endParaRPr lang="en-US" altLang="en-US" sz="900" dirty="0"/>
          </a:p>
          <a:p>
            <a:pPr defTabSz="171450" eaLnBrk="1" hangingPunct="1">
              <a:spcBef>
                <a:spcPct val="20000"/>
              </a:spcBef>
              <a:buClr>
                <a:schemeClr val="bg2"/>
              </a:buClr>
              <a:buSzPct val="75000"/>
              <a:buFont typeface="Wingdings" pitchFamily="2" charset="2"/>
              <a:buChar char="n"/>
            </a:pPr>
            <a:r>
              <a:rPr lang="en-US" altLang="en-US" sz="900" dirty="0"/>
              <a:t>  Fees and service agreement in </a:t>
            </a:r>
            <a:r>
              <a:rPr lang="en-US" altLang="en-US" sz="900" dirty="0" smtClean="0"/>
              <a:t>place</a:t>
            </a:r>
          </a:p>
          <a:p>
            <a:pPr defTabSz="171450" eaLnBrk="1" hangingPunct="1">
              <a:spcBef>
                <a:spcPct val="20000"/>
              </a:spcBef>
              <a:buClr>
                <a:schemeClr val="bg2"/>
              </a:buClr>
              <a:buSzPct val="75000"/>
              <a:buFont typeface="Wingdings" pitchFamily="2" charset="2"/>
              <a:buChar char="n"/>
            </a:pPr>
            <a:r>
              <a:rPr lang="en-US" altLang="en-US" sz="900" dirty="0" smtClean="0"/>
              <a:t>  Policy on Delegation of Plan Functions to the University approved 2016 </a:t>
            </a:r>
          </a:p>
          <a:p>
            <a:pPr defTabSz="171450" eaLnBrk="1" hangingPunct="1">
              <a:spcBef>
                <a:spcPct val="20000"/>
              </a:spcBef>
              <a:buClr>
                <a:schemeClr val="bg2"/>
              </a:buClr>
              <a:buSzPct val="75000"/>
              <a:buFont typeface="Wingdings" pitchFamily="2" charset="2"/>
              <a:buChar char="n"/>
            </a:pPr>
            <a:r>
              <a:rPr lang="en-US" altLang="en-US" sz="900" dirty="0" smtClean="0">
                <a:solidFill>
                  <a:srgbClr val="FF3300"/>
                </a:solidFill>
              </a:rPr>
              <a:t>  </a:t>
            </a:r>
            <a:r>
              <a:rPr lang="en-US" altLang="en-US" sz="900" dirty="0" smtClean="0"/>
              <a:t>Performance of agents reviewed during the year</a:t>
            </a:r>
            <a:endParaRPr lang="en-US" altLang="en-US" sz="900" dirty="0"/>
          </a:p>
          <a:p>
            <a:pPr defTabSz="171450" eaLnBrk="1" hangingPunct="1">
              <a:spcBef>
                <a:spcPct val="20000"/>
              </a:spcBef>
              <a:buClr>
                <a:schemeClr val="bg2"/>
              </a:buClr>
              <a:buSzPct val="75000"/>
              <a:buFont typeface="Wingdings" pitchFamily="2" charset="2"/>
              <a:buChar char="n"/>
            </a:pPr>
            <a:r>
              <a:rPr lang="en-US" altLang="en-US" sz="900" dirty="0"/>
              <a:t>  </a:t>
            </a:r>
            <a:r>
              <a:rPr lang="en-US" altLang="en-US" sz="900" dirty="0" smtClean="0"/>
              <a:t>O</a:t>
            </a:r>
            <a:r>
              <a:rPr lang="en-US" altLang="en-US" sz="900" dirty="0" smtClean="0">
                <a:sym typeface="Wingdings" pitchFamily="2" charset="2"/>
              </a:rPr>
              <a:t>btained </a:t>
            </a:r>
            <a:r>
              <a:rPr lang="en-US" altLang="en-US" sz="900" dirty="0">
                <a:sym typeface="Wingdings" pitchFamily="2" charset="2"/>
              </a:rPr>
              <a:t>compliance certificate from SLF</a:t>
            </a:r>
            <a:endParaRPr lang="en-CA" altLang="en-US" sz="9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615CC0E6-67A7-4666-B188-EBECBEEB81A1}" type="slidenum">
              <a:rPr lang="en-US"/>
              <a:pPr/>
              <a:t>6</a:t>
            </a:fld>
            <a:endParaRPr lang="en-US"/>
          </a:p>
        </p:txBody>
      </p:sp>
      <p:sp>
        <p:nvSpPr>
          <p:cNvPr id="566274" name="Rectangle 2"/>
          <p:cNvSpPr>
            <a:spLocks noGrp="1" noChangeArrowheads="1"/>
          </p:cNvSpPr>
          <p:nvPr>
            <p:ph type="title"/>
          </p:nvPr>
        </p:nvSpPr>
        <p:spPr>
          <a:xfrm>
            <a:off x="457200" y="457200"/>
            <a:ext cx="8229600" cy="381000"/>
          </a:xfrm>
        </p:spPr>
        <p:txBody>
          <a:bodyPr/>
          <a:lstStyle/>
          <a:p>
            <a:r>
              <a:rPr lang="en-CA" altLang="en-US" sz="2400" b="1" i="1"/>
              <a:t>C</a:t>
            </a:r>
            <a:r>
              <a:rPr lang="en-US" altLang="en-US" sz="2400" b="1" i="1"/>
              <a:t>APSA Assessment – Performance Measures</a:t>
            </a:r>
            <a:endParaRPr lang="en-CA" altLang="en-US" sz="2400" b="1" i="1"/>
          </a:p>
        </p:txBody>
      </p:sp>
      <p:sp>
        <p:nvSpPr>
          <p:cNvPr id="566275" name="Rectangle 3"/>
          <p:cNvSpPr>
            <a:spLocks noGrp="1" noChangeArrowheads="1"/>
          </p:cNvSpPr>
          <p:nvPr>
            <p:ph type="body" sz="half" idx="1"/>
          </p:nvPr>
        </p:nvSpPr>
        <p:spPr>
          <a:xfrm>
            <a:off x="457200" y="2438400"/>
            <a:ext cx="4114800" cy="2362200"/>
          </a:xfrm>
        </p:spPr>
        <p:txBody>
          <a:bodyPr/>
          <a:lstStyle/>
          <a:p>
            <a:pPr marL="0" indent="0">
              <a:buFont typeface="Wingdings" pitchFamily="2" charset="2"/>
              <a:buNone/>
            </a:pPr>
            <a:r>
              <a:rPr lang="en-US" altLang="en-US" sz="1000" dirty="0"/>
              <a:t>Comments/Reference/Actions:</a:t>
            </a:r>
          </a:p>
          <a:p>
            <a:pPr marL="0" indent="0"/>
            <a:endParaRPr lang="en-CA" altLang="en-US" sz="1000" dirty="0"/>
          </a:p>
          <a:p>
            <a:pPr marL="0" indent="0"/>
            <a:r>
              <a:rPr lang="en-US" altLang="en-US" sz="1000" dirty="0"/>
              <a:t>  Comprehensive investment policy approved, with performance</a:t>
            </a:r>
            <a:br>
              <a:rPr lang="en-US" altLang="en-US" sz="1000" dirty="0"/>
            </a:br>
            <a:r>
              <a:rPr lang="en-US" altLang="en-US" sz="1000" dirty="0"/>
              <a:t>    benchmarks regularly reviewed </a:t>
            </a:r>
          </a:p>
          <a:p>
            <a:pPr marL="0" indent="0"/>
            <a:r>
              <a:rPr lang="en-US" altLang="en-US" sz="1000" dirty="0"/>
              <a:t>  Independent performance monitor engaged, Mercer Consulting</a:t>
            </a:r>
          </a:p>
          <a:p>
            <a:pPr marL="0" indent="0"/>
            <a:r>
              <a:rPr lang="en-US" altLang="en-US" sz="1000" dirty="0"/>
              <a:t>  Qualitative assessment of investment managers reviewed</a:t>
            </a:r>
            <a:r>
              <a:rPr lang="en-CA" altLang="en-US" sz="1000" dirty="0"/>
              <a:t>	</a:t>
            </a:r>
          </a:p>
        </p:txBody>
      </p:sp>
      <p:sp>
        <p:nvSpPr>
          <p:cNvPr id="566276" name="Rectangle 4"/>
          <p:cNvSpPr>
            <a:spLocks noGrp="1" noChangeArrowheads="1"/>
          </p:cNvSpPr>
          <p:nvPr>
            <p:ph type="body" sz="half" idx="2"/>
          </p:nvPr>
        </p:nvSpPr>
        <p:spPr>
          <a:xfrm>
            <a:off x="552450" y="5181600"/>
            <a:ext cx="3409950" cy="1306513"/>
          </a:xfrm>
          <a:noFill/>
          <a:ln>
            <a:solidFill>
              <a:schemeClr val="tx1"/>
            </a:solidFill>
          </a:ln>
        </p:spPr>
        <p:txBody>
          <a:bodyPr/>
          <a:lstStyle/>
          <a:p>
            <a:pPr marL="0" indent="0">
              <a:lnSpc>
                <a:spcPct val="80000"/>
              </a:lnSpc>
              <a:buClr>
                <a:srgbClr val="FF3300"/>
              </a:buClr>
              <a:buFont typeface="Wingdings" pitchFamily="2" charset="2"/>
              <a:buNone/>
            </a:pPr>
            <a:r>
              <a:rPr lang="en-US" sz="1200" b="1" dirty="0">
                <a:solidFill>
                  <a:srgbClr val="800000"/>
                </a:solidFill>
              </a:rPr>
              <a:t>Are there clear measures for assessing the performance of all participants in the governance process who have decision-making authority?</a:t>
            </a:r>
          </a:p>
          <a:p>
            <a:pPr marL="0" indent="0">
              <a:lnSpc>
                <a:spcPct val="80000"/>
              </a:lnSpc>
              <a:buClr>
                <a:srgbClr val="FF3300"/>
              </a:buClr>
              <a:buFont typeface="Wingdings" pitchFamily="2" charset="2"/>
              <a:buNone/>
            </a:pPr>
            <a:endParaRPr lang="en-CA" sz="1200" dirty="0">
              <a:solidFill>
                <a:srgbClr val="800000"/>
              </a:solidFill>
            </a:endParaRPr>
          </a:p>
          <a:p>
            <a:pPr marL="0" indent="0">
              <a:lnSpc>
                <a:spcPct val="80000"/>
              </a:lnSpc>
              <a:buClr>
                <a:srgbClr val="008000"/>
              </a:buClr>
              <a:buSzPct val="150000"/>
              <a:buFont typeface="Wingdings" pitchFamily="2" charset="2"/>
              <a:buChar char="ü"/>
            </a:pPr>
            <a:r>
              <a:rPr lang="en-CA" sz="1400" dirty="0"/>
              <a:t> Yes</a:t>
            </a:r>
          </a:p>
          <a:p>
            <a:pPr marL="0" indent="0">
              <a:lnSpc>
                <a:spcPct val="80000"/>
              </a:lnSpc>
              <a:buClr>
                <a:srgbClr val="FF3300"/>
              </a:buClr>
              <a:buFont typeface="Wingdings" pitchFamily="2" charset="2"/>
              <a:buNone/>
            </a:pPr>
            <a:r>
              <a:rPr lang="en-CA" sz="1400" dirty="0"/>
              <a:t>      No</a:t>
            </a:r>
          </a:p>
        </p:txBody>
      </p:sp>
      <p:sp>
        <p:nvSpPr>
          <p:cNvPr id="566277" name="Text Box 5"/>
          <p:cNvSpPr txBox="1">
            <a:spLocks noChangeArrowheads="1"/>
          </p:cNvSpPr>
          <p:nvPr/>
        </p:nvSpPr>
        <p:spPr bwMode="auto">
          <a:xfrm>
            <a:off x="457200" y="1012825"/>
            <a:ext cx="8304213" cy="1289050"/>
          </a:xfrm>
          <a:prstGeom prst="rect">
            <a:avLst/>
          </a:prstGeom>
          <a:solidFill>
            <a:srgbClr val="FFCC99"/>
          </a:solidFill>
          <a:ln w="9525">
            <a:solidFill>
              <a:schemeClr val="tx1"/>
            </a:solidFill>
            <a:miter lim="800000"/>
            <a:headEnd/>
            <a:tailEnd/>
          </a:ln>
          <a:effectLst/>
        </p:spPr>
        <p:txBody>
          <a:bodyPr lIns="90000" tIns="46800" rIns="90000" bIns="46800">
            <a:spAutoFit/>
          </a:bodyPr>
          <a:lstStyle/>
          <a:p>
            <a:endParaRPr lang="en-US" sz="300"/>
          </a:p>
          <a:p>
            <a:r>
              <a:rPr lang="en-US" sz="1200"/>
              <a:t>The plan administrator is responsible for regularly monitoring the performance of all key decision makers and evaluating them against established performance measures. The plan administrator should report the results to appropriate</a:t>
            </a:r>
          </a:p>
          <a:p>
            <a:r>
              <a:rPr lang="en-US" sz="1200"/>
              <a:t>stakeholders, and regularly review performance measures themselves. Since performance evaluations need to be based</a:t>
            </a:r>
          </a:p>
          <a:p>
            <a:r>
              <a:rPr lang="en-US" sz="1200"/>
              <a:t>on impartial assessments, the plan administrator may require independent professional advice. The plan administrator should direct recommendations for change to the group that the decision-makers are accountable to. The plan</a:t>
            </a:r>
          </a:p>
          <a:p>
            <a:r>
              <a:rPr lang="en-US" sz="1200"/>
              <a:t>administrator is responsible for establishing procedures with follow-up actions to correct inadequate performance.</a:t>
            </a:r>
          </a:p>
          <a:p>
            <a:endParaRPr lang="en-CA" sz="300"/>
          </a:p>
        </p:txBody>
      </p:sp>
      <p:sp>
        <p:nvSpPr>
          <p:cNvPr id="566278" name="Rectangle 6"/>
          <p:cNvSpPr>
            <a:spLocks noChangeArrowheads="1"/>
          </p:cNvSpPr>
          <p:nvPr/>
        </p:nvSpPr>
        <p:spPr bwMode="auto">
          <a:xfrm>
            <a:off x="4724400" y="5181600"/>
            <a:ext cx="3409950" cy="1306513"/>
          </a:xfrm>
          <a:prstGeom prst="rect">
            <a:avLst/>
          </a:prstGeom>
          <a:noFill/>
          <a:ln w="9525">
            <a:solidFill>
              <a:schemeClr val="tx1"/>
            </a:solidFill>
            <a:miter lim="800000"/>
            <a:headEnd/>
            <a:tailEnd/>
          </a:ln>
          <a:effectLst/>
        </p:spPr>
        <p:txBody>
          <a:bodyPr/>
          <a:lstStyle/>
          <a:p>
            <a:pPr eaLnBrk="1" hangingPunct="1">
              <a:lnSpc>
                <a:spcPct val="80000"/>
              </a:lnSpc>
              <a:spcBef>
                <a:spcPct val="20000"/>
              </a:spcBef>
              <a:buClr>
                <a:srgbClr val="FF3300"/>
              </a:buClr>
              <a:buSzPct val="75000"/>
              <a:buFont typeface="Wingdings" pitchFamily="2" charset="2"/>
              <a:buNone/>
            </a:pPr>
            <a:r>
              <a:rPr lang="en-US" sz="1200" b="1">
                <a:solidFill>
                  <a:srgbClr val="800000"/>
                </a:solidFill>
              </a:rPr>
              <a:t>Is there regular performance monitoring, review and a remedial process for all participants in the governance process who have decision-making authority?</a:t>
            </a:r>
          </a:p>
          <a:p>
            <a:pPr eaLnBrk="1" hangingPunct="1">
              <a:lnSpc>
                <a:spcPct val="80000"/>
              </a:lnSpc>
              <a:spcBef>
                <a:spcPct val="20000"/>
              </a:spcBef>
              <a:buClr>
                <a:srgbClr val="FF3300"/>
              </a:buClr>
              <a:buSzPct val="75000"/>
              <a:buFont typeface="Wingdings" pitchFamily="2" charset="2"/>
              <a:buNone/>
            </a:pPr>
            <a:endParaRPr lang="en-CA" sz="1200">
              <a:solidFill>
                <a:srgbClr val="800000"/>
              </a:solidFill>
            </a:endParaRPr>
          </a:p>
          <a:p>
            <a:pPr eaLnBrk="1" hangingPunct="1">
              <a:lnSpc>
                <a:spcPct val="80000"/>
              </a:lnSpc>
              <a:spcBef>
                <a:spcPct val="20000"/>
              </a:spcBef>
              <a:buClr>
                <a:srgbClr val="008000"/>
              </a:buClr>
              <a:buSzPct val="150000"/>
              <a:buFont typeface="Wingdings" pitchFamily="2" charset="2"/>
              <a:buChar char="ü"/>
            </a:pPr>
            <a:r>
              <a:rPr lang="en-CA" sz="1400"/>
              <a:t> Yes</a:t>
            </a:r>
          </a:p>
          <a:p>
            <a:pPr eaLnBrk="1" hangingPunct="1">
              <a:lnSpc>
                <a:spcPct val="80000"/>
              </a:lnSpc>
              <a:spcBef>
                <a:spcPct val="20000"/>
              </a:spcBef>
              <a:buClr>
                <a:srgbClr val="FF3300"/>
              </a:buClr>
              <a:buSzPct val="75000"/>
              <a:buFont typeface="Wingdings" pitchFamily="2" charset="2"/>
              <a:buNone/>
            </a:pPr>
            <a:r>
              <a:rPr lang="en-CA" sz="1400"/>
              <a:t>      No</a:t>
            </a:r>
          </a:p>
        </p:txBody>
      </p:sp>
      <p:sp>
        <p:nvSpPr>
          <p:cNvPr id="566279" name="Rectangle 7"/>
          <p:cNvSpPr>
            <a:spLocks noChangeArrowheads="1"/>
          </p:cNvSpPr>
          <p:nvPr/>
        </p:nvSpPr>
        <p:spPr bwMode="auto">
          <a:xfrm>
            <a:off x="4495800" y="2438400"/>
            <a:ext cx="4495800" cy="2362200"/>
          </a:xfrm>
          <a:prstGeom prst="rect">
            <a:avLst/>
          </a:prstGeom>
          <a:noFill/>
          <a:ln w="9525">
            <a:noFill/>
            <a:miter lim="800000"/>
            <a:headEnd/>
            <a:tailEnd/>
          </a:ln>
          <a:effectLst/>
        </p:spPr>
        <p:txBody>
          <a:bodyPr/>
          <a:lstStyle/>
          <a:p>
            <a:pPr defTabSz="171450" eaLnBrk="1" hangingPunct="1">
              <a:spcBef>
                <a:spcPct val="20000"/>
              </a:spcBef>
              <a:buClr>
                <a:schemeClr val="bg2"/>
              </a:buClr>
              <a:buSzPct val="75000"/>
              <a:buFont typeface="Wingdings" pitchFamily="2" charset="2"/>
              <a:buNone/>
            </a:pPr>
            <a:r>
              <a:rPr lang="en-US" altLang="en-US" sz="1000" dirty="0"/>
              <a:t>Comments/Reference/Actions:</a:t>
            </a:r>
          </a:p>
          <a:p>
            <a:pPr defTabSz="171450" eaLnBrk="1" hangingPunct="1">
              <a:spcBef>
                <a:spcPct val="20000"/>
              </a:spcBef>
              <a:buClr>
                <a:schemeClr val="bg2"/>
              </a:buClr>
              <a:buSzPct val="75000"/>
              <a:buFont typeface="Wingdings" pitchFamily="2" charset="2"/>
              <a:buNone/>
            </a:pPr>
            <a:endParaRPr lang="en-CA" altLang="en-US" sz="1000" dirty="0"/>
          </a:p>
          <a:p>
            <a:pPr defTabSz="171450" eaLnBrk="1" hangingPunct="1">
              <a:spcBef>
                <a:spcPct val="20000"/>
              </a:spcBef>
              <a:buClr>
                <a:schemeClr val="bg2"/>
              </a:buClr>
              <a:buSzPct val="75000"/>
              <a:buFont typeface="Wingdings" pitchFamily="2" charset="2"/>
              <a:buChar char="n"/>
            </a:pPr>
            <a:r>
              <a:rPr lang="en-US" altLang="en-US" sz="1000" dirty="0"/>
              <a:t>  </a:t>
            </a:r>
            <a:r>
              <a:rPr lang="en-US" altLang="en-US" sz="1000" dirty="0" smtClean="0"/>
              <a:t>Periodic review </a:t>
            </a:r>
            <a:r>
              <a:rPr lang="en-US" altLang="en-US" sz="1000" dirty="0"/>
              <a:t>of </a:t>
            </a:r>
            <a:r>
              <a:rPr lang="en-US" altLang="en-US" sz="1000" dirty="0" smtClean="0"/>
              <a:t>SIP&amp;G (completed in 2015)</a:t>
            </a:r>
            <a:r>
              <a:rPr lang="en-CA" altLang="en-US" sz="1000" dirty="0"/>
              <a:t>	</a:t>
            </a:r>
          </a:p>
          <a:p>
            <a:pPr marL="804863" lvl="1" indent="-285750" defTabSz="171450" eaLnBrk="1" hangingPunct="1">
              <a:spcBef>
                <a:spcPct val="20000"/>
              </a:spcBef>
              <a:buClr>
                <a:schemeClr val="accent2"/>
              </a:buClr>
              <a:buSzPct val="80000"/>
              <a:buFont typeface="Wingdings" pitchFamily="2" charset="2"/>
              <a:buChar char="¨"/>
            </a:pPr>
            <a:r>
              <a:rPr lang="en-CA" altLang="en-US" sz="900" dirty="0"/>
              <a:t>Asset mix</a:t>
            </a:r>
          </a:p>
          <a:p>
            <a:pPr marL="804863" lvl="1" indent="-285750" defTabSz="171450" eaLnBrk="1" hangingPunct="1">
              <a:spcBef>
                <a:spcPct val="20000"/>
              </a:spcBef>
              <a:buClr>
                <a:schemeClr val="accent2"/>
              </a:buClr>
              <a:buSzPct val="80000"/>
              <a:buFont typeface="Wingdings" pitchFamily="2" charset="2"/>
              <a:buChar char="¨"/>
            </a:pPr>
            <a:r>
              <a:rPr lang="en-US" altLang="en-US" sz="900" dirty="0"/>
              <a:t>Fund performance objectives</a:t>
            </a:r>
          </a:p>
          <a:p>
            <a:pPr marL="804863" lvl="1" indent="-285750" defTabSz="171450" eaLnBrk="1" hangingPunct="1">
              <a:spcBef>
                <a:spcPct val="20000"/>
              </a:spcBef>
              <a:buClr>
                <a:schemeClr val="accent2"/>
              </a:buClr>
              <a:buSzPct val="80000"/>
              <a:buFont typeface="Wingdings" pitchFamily="2" charset="2"/>
              <a:buChar char="¨"/>
            </a:pPr>
            <a:r>
              <a:rPr lang="en-US" altLang="en-US" sz="900" dirty="0"/>
              <a:t>Qualitative criteria (adherence to mandate, personnel, etc.)</a:t>
            </a:r>
          </a:p>
          <a:p>
            <a:pPr marL="804863" lvl="1" indent="-285750" defTabSz="171450" eaLnBrk="1" hangingPunct="1">
              <a:spcBef>
                <a:spcPct val="20000"/>
              </a:spcBef>
              <a:buClr>
                <a:schemeClr val="accent2"/>
              </a:buClr>
              <a:buSzPct val="80000"/>
              <a:buFont typeface="Wingdings" pitchFamily="2" charset="2"/>
              <a:buChar char="¨"/>
            </a:pPr>
            <a:r>
              <a:rPr lang="en-US" altLang="en-US" sz="900" dirty="0"/>
              <a:t>Benchmarking</a:t>
            </a:r>
          </a:p>
          <a:p>
            <a:pPr marL="804863" lvl="1" indent="-285750" defTabSz="171450" eaLnBrk="1" hangingPunct="1">
              <a:spcBef>
                <a:spcPct val="20000"/>
              </a:spcBef>
              <a:buClr>
                <a:schemeClr val="accent2"/>
              </a:buClr>
              <a:buSzPct val="80000"/>
              <a:buFont typeface="Wingdings" pitchFamily="2" charset="2"/>
              <a:buChar char="¨"/>
            </a:pPr>
            <a:r>
              <a:rPr lang="en-US" altLang="en-US" sz="900" dirty="0"/>
              <a:t>Peer group comparisons</a:t>
            </a:r>
          </a:p>
          <a:p>
            <a:pPr defTabSz="171450" eaLnBrk="1" hangingPunct="1">
              <a:spcBef>
                <a:spcPct val="20000"/>
              </a:spcBef>
              <a:buClr>
                <a:schemeClr val="bg2"/>
              </a:buClr>
              <a:buSzPct val="75000"/>
              <a:buFont typeface="Wingdings" pitchFamily="2" charset="2"/>
              <a:buChar char="n"/>
            </a:pPr>
            <a:r>
              <a:rPr lang="en-CA" altLang="en-US" sz="1000" dirty="0"/>
              <a:t>  Investment </a:t>
            </a:r>
            <a:r>
              <a:rPr lang="en-CA" altLang="en-US" sz="1000" dirty="0" err="1" smtClean="0"/>
              <a:t>monitori</a:t>
            </a:r>
            <a:r>
              <a:rPr lang="en-US" altLang="en-US" sz="1000" dirty="0" smtClean="0"/>
              <a:t>ng annually;</a:t>
            </a:r>
            <a:r>
              <a:rPr lang="en-US" altLang="en-US" sz="1000" dirty="0" smtClean="0">
                <a:sym typeface="Wingdings" pitchFamily="2" charset="2"/>
              </a:rPr>
              <a:t> </a:t>
            </a:r>
            <a:r>
              <a:rPr lang="en-US" altLang="en-US" sz="1000" dirty="0">
                <a:sym typeface="Wingdings" pitchFamily="2" charset="2"/>
              </a:rPr>
              <a:t>reported to University and Plan Members</a:t>
            </a:r>
            <a:endParaRPr lang="en-US" altLang="en-US" sz="1000" dirty="0"/>
          </a:p>
          <a:p>
            <a:pPr defTabSz="171450" eaLnBrk="1" hangingPunct="1">
              <a:spcBef>
                <a:spcPct val="20000"/>
              </a:spcBef>
              <a:buClr>
                <a:schemeClr val="bg2"/>
              </a:buClr>
              <a:buSzPct val="75000"/>
              <a:buFont typeface="Wingdings" pitchFamily="2" charset="2"/>
              <a:buChar char="n"/>
            </a:pPr>
            <a:r>
              <a:rPr lang="en-US" altLang="en-US" sz="1000" dirty="0"/>
              <a:t>  Investment fees monitoring bi-annually and reported as above</a:t>
            </a:r>
          </a:p>
          <a:p>
            <a:pPr defTabSz="171450" eaLnBrk="1" hangingPunct="1">
              <a:spcBef>
                <a:spcPct val="20000"/>
              </a:spcBef>
              <a:buClr>
                <a:schemeClr val="bg2"/>
              </a:buClr>
              <a:buSzPct val="75000"/>
              <a:buFont typeface="Wingdings" pitchFamily="2" charset="2"/>
              <a:buChar char="n"/>
            </a:pPr>
            <a:r>
              <a:rPr lang="en-US" altLang="en-US" sz="1000" dirty="0"/>
              <a:t>  Ongoing due diligence reports from Mercer on Investment Managers</a:t>
            </a:r>
          </a:p>
          <a:p>
            <a:pPr defTabSz="171450" eaLnBrk="1" hangingPunct="1">
              <a:spcBef>
                <a:spcPct val="20000"/>
              </a:spcBef>
              <a:buClr>
                <a:schemeClr val="bg2"/>
              </a:buClr>
              <a:buSzPct val="75000"/>
              <a:buFont typeface="Wingdings" pitchFamily="2" charset="2"/>
              <a:buChar char="n"/>
            </a:pPr>
            <a:r>
              <a:rPr lang="en-US" altLang="en-US" sz="1000" dirty="0"/>
              <a:t>  Regular budget reporting to Pension Committee from </a:t>
            </a:r>
            <a:r>
              <a:rPr lang="en-US" altLang="en-US" sz="1000" dirty="0" smtClean="0"/>
              <a:t>Financial Services</a:t>
            </a:r>
            <a:endParaRPr lang="en-CA" altLang="en-US" sz="10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A97AD341-8819-4356-9DAA-148DE42E2601}" type="slidenum">
              <a:rPr lang="en-US"/>
              <a:pPr/>
              <a:t>7</a:t>
            </a:fld>
            <a:endParaRPr lang="en-US"/>
          </a:p>
        </p:txBody>
      </p:sp>
      <p:sp>
        <p:nvSpPr>
          <p:cNvPr id="568322" name="Rectangle 2"/>
          <p:cNvSpPr>
            <a:spLocks noGrp="1" noChangeArrowheads="1"/>
          </p:cNvSpPr>
          <p:nvPr>
            <p:ph type="title"/>
          </p:nvPr>
        </p:nvSpPr>
        <p:spPr>
          <a:xfrm>
            <a:off x="457200" y="457200"/>
            <a:ext cx="8229600" cy="381000"/>
          </a:xfrm>
        </p:spPr>
        <p:txBody>
          <a:bodyPr/>
          <a:lstStyle/>
          <a:p>
            <a:r>
              <a:rPr lang="en-CA" altLang="en-US" sz="2400" b="1" i="1"/>
              <a:t>C</a:t>
            </a:r>
            <a:r>
              <a:rPr lang="en-US" altLang="en-US" sz="2400" b="1" i="1"/>
              <a:t>APSA Assessment – Knowledge and Skills</a:t>
            </a:r>
            <a:endParaRPr lang="en-CA" altLang="en-US" sz="2400" b="1" i="1"/>
          </a:p>
        </p:txBody>
      </p:sp>
      <p:sp>
        <p:nvSpPr>
          <p:cNvPr id="568323" name="Rectangle 3"/>
          <p:cNvSpPr>
            <a:spLocks noGrp="1" noChangeArrowheads="1"/>
          </p:cNvSpPr>
          <p:nvPr>
            <p:ph type="body" sz="half" idx="1"/>
          </p:nvPr>
        </p:nvSpPr>
        <p:spPr>
          <a:xfrm>
            <a:off x="457200" y="2057400"/>
            <a:ext cx="4114800" cy="2362200"/>
          </a:xfrm>
        </p:spPr>
        <p:txBody>
          <a:bodyPr/>
          <a:lstStyle/>
          <a:p>
            <a:pPr marL="0" indent="0">
              <a:buFont typeface="Wingdings" pitchFamily="2" charset="2"/>
              <a:buNone/>
            </a:pPr>
            <a:r>
              <a:rPr lang="en-US" altLang="en-US" sz="1000" dirty="0"/>
              <a:t>Comments/Reference/Actions:</a:t>
            </a:r>
          </a:p>
          <a:p>
            <a:pPr marL="0" indent="0"/>
            <a:endParaRPr lang="en-CA" altLang="en-US" sz="1000" dirty="0"/>
          </a:p>
          <a:p>
            <a:pPr marL="0" indent="0"/>
            <a:r>
              <a:rPr lang="en-US" altLang="en-US" sz="1000" dirty="0"/>
              <a:t>  Committee resources – there exists a cross-functional team that</a:t>
            </a:r>
            <a:br>
              <a:rPr lang="en-US" altLang="en-US" sz="1000" dirty="0"/>
            </a:br>
            <a:r>
              <a:rPr lang="en-US" altLang="en-US" sz="1000" dirty="0"/>
              <a:t>    approximates the actual membership; skills are quite diverse</a:t>
            </a:r>
          </a:p>
          <a:p>
            <a:pPr marL="0" indent="0"/>
            <a:r>
              <a:rPr lang="en-US" altLang="en-US" sz="1000" dirty="0"/>
              <a:t>  Internal support resources – the university provides the Committee</a:t>
            </a:r>
            <a:br>
              <a:rPr lang="en-US" altLang="en-US" sz="1000" dirty="0"/>
            </a:br>
            <a:r>
              <a:rPr lang="en-US" altLang="en-US" sz="1000" dirty="0"/>
              <a:t>    Chair as well as management from Human Resources and</a:t>
            </a:r>
            <a:br>
              <a:rPr lang="en-US" altLang="en-US" sz="1000" dirty="0"/>
            </a:br>
            <a:r>
              <a:rPr lang="en-US" altLang="en-US" sz="1000" dirty="0"/>
              <a:t>    Financial Services</a:t>
            </a:r>
          </a:p>
          <a:p>
            <a:pPr marL="0" indent="0"/>
            <a:r>
              <a:rPr lang="en-US" altLang="en-US" sz="1000" dirty="0"/>
              <a:t>  External support resources – the Committee regularly obtains</a:t>
            </a:r>
            <a:br>
              <a:rPr lang="en-US" altLang="en-US" sz="1000" dirty="0"/>
            </a:br>
            <a:r>
              <a:rPr lang="en-US" altLang="en-US" sz="1000" dirty="0"/>
              <a:t>    advice and support from SLF (member services) and Mercer</a:t>
            </a:r>
            <a:br>
              <a:rPr lang="en-US" altLang="en-US" sz="1000" dirty="0"/>
            </a:br>
            <a:r>
              <a:rPr lang="en-US" altLang="en-US" sz="1000" dirty="0"/>
              <a:t>    (investment services and pension counsel)</a:t>
            </a:r>
          </a:p>
          <a:p>
            <a:pPr marL="0" indent="0"/>
            <a:r>
              <a:rPr lang="en-US" altLang="en-US" sz="1000" dirty="0"/>
              <a:t>  Taken as a whole, there are sufficient knowledge and skills to</a:t>
            </a:r>
            <a:br>
              <a:rPr lang="en-US" altLang="en-US" sz="1000" dirty="0"/>
            </a:br>
            <a:r>
              <a:rPr lang="en-US" altLang="en-US" sz="1000" dirty="0"/>
              <a:t>     manage the pension plan</a:t>
            </a:r>
          </a:p>
          <a:p>
            <a:pPr marL="0" indent="0"/>
            <a:r>
              <a:rPr lang="en-US" altLang="en-US" sz="1000" dirty="0"/>
              <a:t>  Ongoing, regular meetings of the Pension Committee </a:t>
            </a:r>
            <a:r>
              <a:rPr lang="en-US" altLang="en-US" sz="1000" dirty="0" smtClean="0"/>
              <a:t>provide</a:t>
            </a:r>
            <a:r>
              <a:rPr lang="en-US" altLang="en-US" sz="1000" dirty="0"/>
              <a:t/>
            </a:r>
            <a:br>
              <a:rPr lang="en-US" altLang="en-US" sz="1000" dirty="0"/>
            </a:br>
            <a:r>
              <a:rPr lang="en-US" altLang="en-US" sz="1000" dirty="0"/>
              <a:t>    oversight for identifying knowledge and skills needed.</a:t>
            </a:r>
            <a:endParaRPr lang="en-CA" altLang="en-US" sz="1000" dirty="0"/>
          </a:p>
        </p:txBody>
      </p:sp>
      <p:sp>
        <p:nvSpPr>
          <p:cNvPr id="568324" name="Rectangle 4"/>
          <p:cNvSpPr>
            <a:spLocks noGrp="1" noChangeArrowheads="1"/>
          </p:cNvSpPr>
          <p:nvPr>
            <p:ph type="body" sz="half" idx="2"/>
          </p:nvPr>
        </p:nvSpPr>
        <p:spPr>
          <a:xfrm>
            <a:off x="685800" y="5181600"/>
            <a:ext cx="3409950" cy="1219200"/>
          </a:xfrm>
          <a:noFill/>
          <a:ln>
            <a:solidFill>
              <a:schemeClr val="tx1"/>
            </a:solidFill>
          </a:ln>
        </p:spPr>
        <p:txBody>
          <a:bodyPr/>
          <a:lstStyle/>
          <a:p>
            <a:pPr marL="0" indent="0">
              <a:lnSpc>
                <a:spcPct val="80000"/>
              </a:lnSpc>
              <a:buClr>
                <a:srgbClr val="FF3300"/>
              </a:buClr>
              <a:buFont typeface="Wingdings" pitchFamily="2" charset="2"/>
              <a:buNone/>
            </a:pPr>
            <a:r>
              <a:rPr lang="en-US" sz="1200" b="1">
                <a:solidFill>
                  <a:srgbClr val="800000"/>
                </a:solidFill>
              </a:rPr>
              <a:t>Is there an ongoing process to identify the knowledge and skills needed for the effective governance of the pension plan?</a:t>
            </a:r>
          </a:p>
          <a:p>
            <a:pPr marL="0" indent="0">
              <a:lnSpc>
                <a:spcPct val="80000"/>
              </a:lnSpc>
              <a:buClr>
                <a:srgbClr val="FF3300"/>
              </a:buClr>
              <a:buFont typeface="Wingdings" pitchFamily="2" charset="2"/>
              <a:buNone/>
            </a:pPr>
            <a:endParaRPr lang="en-CA" sz="1200">
              <a:solidFill>
                <a:srgbClr val="800000"/>
              </a:solidFill>
            </a:endParaRPr>
          </a:p>
          <a:p>
            <a:pPr marL="0" indent="0">
              <a:lnSpc>
                <a:spcPct val="80000"/>
              </a:lnSpc>
              <a:buClr>
                <a:srgbClr val="008000"/>
              </a:buClr>
              <a:buSzPct val="150000"/>
              <a:buFont typeface="Wingdings" pitchFamily="2" charset="2"/>
              <a:buChar char="ü"/>
            </a:pPr>
            <a:r>
              <a:rPr lang="en-CA" sz="1400"/>
              <a:t> Yes</a:t>
            </a:r>
          </a:p>
          <a:p>
            <a:pPr marL="0" indent="0">
              <a:lnSpc>
                <a:spcPct val="80000"/>
              </a:lnSpc>
              <a:buClr>
                <a:srgbClr val="FF3300"/>
              </a:buClr>
              <a:buFont typeface="Wingdings" pitchFamily="2" charset="2"/>
              <a:buNone/>
            </a:pPr>
            <a:r>
              <a:rPr lang="en-CA" sz="1400"/>
              <a:t>      No</a:t>
            </a:r>
          </a:p>
        </p:txBody>
      </p:sp>
      <p:sp>
        <p:nvSpPr>
          <p:cNvPr id="568325" name="Text Box 5"/>
          <p:cNvSpPr txBox="1">
            <a:spLocks noChangeArrowheads="1"/>
          </p:cNvSpPr>
          <p:nvPr/>
        </p:nvSpPr>
        <p:spPr bwMode="auto">
          <a:xfrm>
            <a:off x="457200" y="1012825"/>
            <a:ext cx="8304213" cy="923925"/>
          </a:xfrm>
          <a:prstGeom prst="rect">
            <a:avLst/>
          </a:prstGeom>
          <a:solidFill>
            <a:srgbClr val="FFCC99"/>
          </a:solidFill>
          <a:ln w="9525">
            <a:solidFill>
              <a:schemeClr val="tx1"/>
            </a:solidFill>
            <a:miter lim="800000"/>
            <a:headEnd/>
            <a:tailEnd/>
          </a:ln>
          <a:effectLst/>
        </p:spPr>
        <p:txBody>
          <a:bodyPr lIns="90000" tIns="46800" rIns="90000" bIns="46800">
            <a:spAutoFit/>
          </a:bodyPr>
          <a:lstStyle/>
          <a:p>
            <a:endParaRPr lang="en-US" sz="300"/>
          </a:p>
          <a:p>
            <a:r>
              <a:rPr lang="en-US" sz="1200"/>
              <a:t>The plan administrator is ultimately responsible for the governance of the pension plan. The plan administrator may get help from others to meet the obligations of this role. The administrator, delegates and committees in the governance</a:t>
            </a:r>
          </a:p>
          <a:p>
            <a:r>
              <a:rPr lang="en-US" sz="1200"/>
              <a:t>structure should together possess and apply the knowledge and skills to fulfill governance responsibilities. The plan administrator should be provided with appropriate training and ongoing education, as required.</a:t>
            </a:r>
          </a:p>
          <a:p>
            <a:endParaRPr lang="en-CA" sz="300"/>
          </a:p>
        </p:txBody>
      </p:sp>
      <p:sp>
        <p:nvSpPr>
          <p:cNvPr id="568326" name="Rectangle 6"/>
          <p:cNvSpPr>
            <a:spLocks noChangeArrowheads="1"/>
          </p:cNvSpPr>
          <p:nvPr/>
        </p:nvSpPr>
        <p:spPr bwMode="auto">
          <a:xfrm>
            <a:off x="4800600" y="5181600"/>
            <a:ext cx="3048000" cy="1219200"/>
          </a:xfrm>
          <a:prstGeom prst="rect">
            <a:avLst/>
          </a:prstGeom>
          <a:noFill/>
          <a:ln w="9525">
            <a:solidFill>
              <a:schemeClr val="tx1"/>
            </a:solidFill>
            <a:miter lim="800000"/>
            <a:headEnd/>
            <a:tailEnd/>
          </a:ln>
          <a:effectLst/>
        </p:spPr>
        <p:txBody>
          <a:bodyPr/>
          <a:lstStyle/>
          <a:p>
            <a:pPr eaLnBrk="1" hangingPunct="1">
              <a:lnSpc>
                <a:spcPct val="80000"/>
              </a:lnSpc>
              <a:spcBef>
                <a:spcPct val="20000"/>
              </a:spcBef>
              <a:buClr>
                <a:srgbClr val="FF3300"/>
              </a:buClr>
              <a:buSzPct val="75000"/>
              <a:buFont typeface="Wingdings" pitchFamily="2" charset="2"/>
              <a:buNone/>
            </a:pPr>
            <a:r>
              <a:rPr lang="en-US" sz="1200" b="1">
                <a:solidFill>
                  <a:srgbClr val="800000"/>
                </a:solidFill>
              </a:rPr>
              <a:t>Is there a process to fill gaps in knowledge and skills?</a:t>
            </a:r>
          </a:p>
          <a:p>
            <a:pPr eaLnBrk="1" hangingPunct="1">
              <a:lnSpc>
                <a:spcPct val="80000"/>
              </a:lnSpc>
              <a:spcBef>
                <a:spcPct val="20000"/>
              </a:spcBef>
              <a:buClr>
                <a:srgbClr val="FF3300"/>
              </a:buClr>
              <a:buSzPct val="75000"/>
              <a:buFont typeface="Wingdings" pitchFamily="2" charset="2"/>
              <a:buNone/>
            </a:pPr>
            <a:endParaRPr lang="en-CA" sz="1200">
              <a:solidFill>
                <a:srgbClr val="800000"/>
              </a:solidFill>
            </a:endParaRPr>
          </a:p>
          <a:p>
            <a:pPr eaLnBrk="1" hangingPunct="1">
              <a:lnSpc>
                <a:spcPct val="80000"/>
              </a:lnSpc>
              <a:spcBef>
                <a:spcPct val="20000"/>
              </a:spcBef>
              <a:buClr>
                <a:srgbClr val="008000"/>
              </a:buClr>
              <a:buSzPct val="150000"/>
              <a:buFont typeface="Wingdings" pitchFamily="2" charset="2"/>
              <a:buChar char="ü"/>
            </a:pPr>
            <a:r>
              <a:rPr lang="en-CA" sz="1400"/>
              <a:t> Yes</a:t>
            </a:r>
          </a:p>
          <a:p>
            <a:pPr eaLnBrk="1" hangingPunct="1">
              <a:lnSpc>
                <a:spcPct val="80000"/>
              </a:lnSpc>
              <a:spcBef>
                <a:spcPct val="20000"/>
              </a:spcBef>
              <a:buClr>
                <a:srgbClr val="FF3300"/>
              </a:buClr>
              <a:buSzPct val="75000"/>
              <a:buFont typeface="Wingdings" pitchFamily="2" charset="2"/>
              <a:buNone/>
            </a:pPr>
            <a:r>
              <a:rPr lang="en-CA" sz="1400"/>
              <a:t>      No</a:t>
            </a:r>
          </a:p>
        </p:txBody>
      </p:sp>
      <p:sp>
        <p:nvSpPr>
          <p:cNvPr id="568327" name="Rectangle 7"/>
          <p:cNvSpPr>
            <a:spLocks noChangeArrowheads="1"/>
          </p:cNvSpPr>
          <p:nvPr/>
        </p:nvSpPr>
        <p:spPr bwMode="auto">
          <a:xfrm>
            <a:off x="4648200" y="2057400"/>
            <a:ext cx="4419600" cy="2971800"/>
          </a:xfrm>
          <a:prstGeom prst="rect">
            <a:avLst/>
          </a:prstGeom>
          <a:noFill/>
          <a:ln w="9525">
            <a:noFill/>
            <a:miter lim="800000"/>
            <a:headEnd/>
            <a:tailEnd/>
          </a:ln>
          <a:effectLst/>
        </p:spPr>
        <p:txBody>
          <a:bodyPr/>
          <a:lstStyle/>
          <a:p>
            <a:pPr defTabSz="171450" eaLnBrk="1" hangingPunct="1">
              <a:spcBef>
                <a:spcPct val="20000"/>
              </a:spcBef>
              <a:buClr>
                <a:schemeClr val="bg2"/>
              </a:buClr>
              <a:buSzPct val="75000"/>
              <a:buFont typeface="Wingdings" pitchFamily="2" charset="2"/>
              <a:buNone/>
            </a:pPr>
            <a:r>
              <a:rPr lang="en-US" altLang="en-US" sz="1000" dirty="0" smtClean="0"/>
              <a:t>Comments/Reference/Actions:</a:t>
            </a:r>
          </a:p>
          <a:p>
            <a:pPr defTabSz="171450" eaLnBrk="1" hangingPunct="1">
              <a:spcBef>
                <a:spcPct val="20000"/>
              </a:spcBef>
              <a:buClr>
                <a:schemeClr val="bg2"/>
              </a:buClr>
              <a:buSzPct val="75000"/>
              <a:buFont typeface="Wingdings" pitchFamily="2" charset="2"/>
              <a:buNone/>
            </a:pPr>
            <a:endParaRPr lang="en-CA" altLang="en-US" sz="1000" dirty="0"/>
          </a:p>
          <a:p>
            <a:pPr defTabSz="171450" eaLnBrk="1" hangingPunct="1">
              <a:spcBef>
                <a:spcPct val="20000"/>
              </a:spcBef>
              <a:buClr>
                <a:schemeClr val="bg2"/>
              </a:buClr>
              <a:buSzPct val="75000"/>
              <a:buFont typeface="Wingdings" pitchFamily="2" charset="2"/>
              <a:buChar char="n"/>
            </a:pPr>
            <a:r>
              <a:rPr lang="en-US" altLang="en-US" sz="1000" dirty="0"/>
              <a:t>  </a:t>
            </a:r>
            <a:r>
              <a:rPr lang="en-US" altLang="en-US" sz="1000" dirty="0" smtClean="0"/>
              <a:t>Four standing sub-committee established to address strategic areas,  	with regular advice to </a:t>
            </a:r>
            <a:r>
              <a:rPr lang="en-US" altLang="en-US" sz="1000" dirty="0"/>
              <a:t>the Pension </a:t>
            </a:r>
            <a:r>
              <a:rPr lang="en-US" altLang="en-US" sz="1000" dirty="0" smtClean="0"/>
              <a:t>Committee</a:t>
            </a:r>
          </a:p>
          <a:p>
            <a:pPr lvl="1" defTabSz="171450" eaLnBrk="1" hangingPunct="1">
              <a:spcBef>
                <a:spcPct val="20000"/>
              </a:spcBef>
              <a:buClr>
                <a:schemeClr val="bg2"/>
              </a:buClr>
              <a:buSzPct val="75000"/>
              <a:buFont typeface="Wingdings" pitchFamily="2" charset="2"/>
              <a:buChar char="n"/>
            </a:pPr>
            <a:r>
              <a:rPr lang="en-CA" altLang="en-US" sz="1000" dirty="0" smtClean="0"/>
              <a:t>  Investment</a:t>
            </a:r>
          </a:p>
          <a:p>
            <a:pPr lvl="1" defTabSz="171450" eaLnBrk="1" hangingPunct="1">
              <a:spcBef>
                <a:spcPct val="20000"/>
              </a:spcBef>
              <a:buClr>
                <a:schemeClr val="bg2"/>
              </a:buClr>
              <a:buSzPct val="75000"/>
              <a:buFont typeface="Wingdings" pitchFamily="2" charset="2"/>
              <a:buChar char="n"/>
            </a:pPr>
            <a:r>
              <a:rPr lang="en-CA" altLang="en-US" sz="1000" dirty="0" smtClean="0"/>
              <a:t>  Internal agents</a:t>
            </a:r>
          </a:p>
          <a:p>
            <a:pPr lvl="1" defTabSz="171450" eaLnBrk="1" hangingPunct="1">
              <a:spcBef>
                <a:spcPct val="20000"/>
              </a:spcBef>
              <a:buClr>
                <a:schemeClr val="bg2"/>
              </a:buClr>
              <a:buSzPct val="75000"/>
              <a:buFont typeface="Wingdings" pitchFamily="2" charset="2"/>
              <a:buChar char="n"/>
            </a:pPr>
            <a:r>
              <a:rPr lang="en-CA" altLang="en-US" sz="1000" dirty="0" smtClean="0"/>
              <a:t>  External agents</a:t>
            </a:r>
          </a:p>
          <a:p>
            <a:pPr lvl="1" defTabSz="171450" eaLnBrk="1" hangingPunct="1">
              <a:spcBef>
                <a:spcPct val="20000"/>
              </a:spcBef>
              <a:buClr>
                <a:schemeClr val="bg2"/>
              </a:buClr>
              <a:buSzPct val="75000"/>
              <a:buFont typeface="Wingdings" pitchFamily="2" charset="2"/>
              <a:buChar char="n"/>
            </a:pPr>
            <a:r>
              <a:rPr lang="en-CA" altLang="en-US" sz="1000" dirty="0" smtClean="0"/>
              <a:t>  Education</a:t>
            </a:r>
            <a:endParaRPr lang="en-US" altLang="en-US" sz="1000" dirty="0"/>
          </a:p>
          <a:p>
            <a:pPr defTabSz="171450" eaLnBrk="1" hangingPunct="1">
              <a:spcBef>
                <a:spcPct val="20000"/>
              </a:spcBef>
              <a:buClr>
                <a:schemeClr val="bg2"/>
              </a:buClr>
              <a:buSzPct val="75000"/>
              <a:buFont typeface="Wingdings" pitchFamily="2" charset="2"/>
              <a:buChar char="n"/>
            </a:pPr>
            <a:r>
              <a:rPr lang="en-US" altLang="en-US" sz="1000" dirty="0"/>
              <a:t>  Periodic training provided for pension committee </a:t>
            </a:r>
            <a:r>
              <a:rPr lang="en-US" altLang="en-US" sz="1000" dirty="0" smtClean="0"/>
              <a:t>members</a:t>
            </a:r>
            <a:endParaRPr lang="en-US" altLang="en-US" sz="1000" dirty="0"/>
          </a:p>
          <a:p>
            <a:pPr defTabSz="171450" eaLnBrk="1" hangingPunct="1">
              <a:spcBef>
                <a:spcPct val="20000"/>
              </a:spcBef>
              <a:buClr>
                <a:schemeClr val="bg2"/>
              </a:buClr>
              <a:buSzPct val="75000"/>
              <a:buFont typeface="Wingdings" pitchFamily="2" charset="2"/>
              <a:buChar char="n"/>
            </a:pPr>
            <a:r>
              <a:rPr lang="en-US" altLang="en-US" sz="1000" dirty="0"/>
              <a:t>  Use of agents (with expertise) at every pension committee meeting</a:t>
            </a:r>
          </a:p>
          <a:p>
            <a:pPr defTabSz="171450" eaLnBrk="1" hangingPunct="1">
              <a:spcBef>
                <a:spcPct val="20000"/>
              </a:spcBef>
              <a:buClr>
                <a:schemeClr val="bg2"/>
              </a:buClr>
              <a:buSzPct val="75000"/>
              <a:buFont typeface="Wingdings" pitchFamily="2" charset="2"/>
              <a:buChar char="n"/>
            </a:pPr>
            <a:r>
              <a:rPr lang="en-US" altLang="en-US" sz="1000" dirty="0"/>
              <a:t>  Large number of pension education sessions offered during the year</a:t>
            </a:r>
          </a:p>
          <a:p>
            <a:pPr defTabSz="171450" eaLnBrk="1" hangingPunct="1">
              <a:spcBef>
                <a:spcPct val="20000"/>
              </a:spcBef>
              <a:buClr>
                <a:schemeClr val="bg2"/>
              </a:buClr>
              <a:buSzPct val="75000"/>
              <a:buFont typeface="Wingdings" pitchFamily="2" charset="2"/>
              <a:buChar char="n"/>
            </a:pPr>
            <a:r>
              <a:rPr lang="en-US" altLang="en-US" sz="1000" dirty="0"/>
              <a:t>  Survey of members at AGM to develop education </a:t>
            </a:r>
            <a:r>
              <a:rPr lang="en-US" altLang="en-US" sz="1000" dirty="0" smtClean="0"/>
              <a:t>topics</a:t>
            </a:r>
          </a:p>
          <a:p>
            <a:pPr defTabSz="171450" eaLnBrk="1" hangingPunct="1">
              <a:spcBef>
                <a:spcPct val="20000"/>
              </a:spcBef>
              <a:buClr>
                <a:schemeClr val="bg2"/>
              </a:buClr>
              <a:buSzPct val="75000"/>
              <a:buFont typeface="Wingdings" pitchFamily="2" charset="2"/>
              <a:buChar char="n"/>
            </a:pPr>
            <a:r>
              <a:rPr lang="en-CA" altLang="en-US" sz="1000" dirty="0" smtClean="0"/>
              <a:t>  Actions taken in response to  survey of members undertaken in 2011</a:t>
            </a:r>
            <a:endParaRPr lang="en-US" altLang="en-US" sz="1000" dirty="0" smtClean="0"/>
          </a:p>
          <a:p>
            <a:pPr defTabSz="171450" eaLnBrk="1" hangingPunct="1">
              <a:spcBef>
                <a:spcPct val="20000"/>
              </a:spcBef>
              <a:buClr>
                <a:schemeClr val="bg2"/>
              </a:buClr>
              <a:buSzPct val="75000"/>
              <a:buFont typeface="Wingdings" pitchFamily="2" charset="2"/>
              <a:buChar char="n"/>
            </a:pPr>
            <a:r>
              <a:rPr lang="en-US" altLang="en-US" sz="1000" dirty="0">
                <a:solidFill>
                  <a:srgbClr val="FF3300"/>
                </a:solidFill>
                <a:sym typeface="Wingdings" pitchFamily="2" charset="2"/>
              </a:rPr>
              <a:t> </a:t>
            </a:r>
            <a:r>
              <a:rPr lang="en-US" altLang="en-US" sz="1000" dirty="0" smtClean="0">
                <a:solidFill>
                  <a:srgbClr val="FF3300"/>
                </a:solidFill>
                <a:sym typeface="Wingdings" pitchFamily="2" charset="2"/>
              </a:rPr>
              <a:t> </a:t>
            </a:r>
            <a:r>
              <a:rPr lang="en-US" altLang="en-US" sz="1000" dirty="0" smtClean="0">
                <a:sym typeface="Wingdings" pitchFamily="2" charset="2"/>
              </a:rPr>
              <a:t>D</a:t>
            </a:r>
            <a:r>
              <a:rPr lang="en-US" altLang="en-US" sz="1000" dirty="0" smtClean="0"/>
              <a:t>eveloped/delivered </a:t>
            </a:r>
            <a:r>
              <a:rPr lang="en-US" altLang="en-US" sz="1000" dirty="0"/>
              <a:t>orientation program for new Committee members</a:t>
            </a:r>
          </a:p>
          <a:p>
            <a:pPr defTabSz="171450" eaLnBrk="1" hangingPunct="1">
              <a:spcBef>
                <a:spcPct val="20000"/>
              </a:spcBef>
              <a:buClr>
                <a:schemeClr val="bg2"/>
              </a:buClr>
              <a:buSzPct val="75000"/>
              <a:buFont typeface="Wingdings" pitchFamily="2" charset="2"/>
              <a:buChar char="n"/>
            </a:pPr>
            <a:r>
              <a:rPr lang="en-US" altLang="en-US" sz="1000" dirty="0"/>
              <a:t>  </a:t>
            </a:r>
            <a:r>
              <a:rPr lang="en-US" altLang="en-US" sz="1000" dirty="0" smtClean="0">
                <a:sym typeface="Wingdings" pitchFamily="2" charset="2"/>
              </a:rPr>
              <a:t>A</a:t>
            </a:r>
            <a:r>
              <a:rPr lang="en-US" altLang="en-US" sz="1000" dirty="0" smtClean="0"/>
              <a:t>nnual review </a:t>
            </a:r>
            <a:r>
              <a:rPr lang="en-US" altLang="en-US" sz="1000" dirty="0"/>
              <a:t>performed for SMU </a:t>
            </a:r>
            <a:r>
              <a:rPr lang="en-US" altLang="en-US" sz="1000" dirty="0" smtClean="0"/>
              <a:t>management performing pension        	duties</a:t>
            </a:r>
            <a:r>
              <a:rPr lang="en-US" altLang="en-US" sz="1000" dirty="0"/>
              <a:t>, as well as for all external </a:t>
            </a:r>
            <a:r>
              <a:rPr lang="en-US" altLang="en-US" sz="1000" dirty="0" smtClean="0"/>
              <a:t>agents.</a:t>
            </a:r>
            <a:endParaRPr lang="en-US" altLang="en-US" sz="10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60EC7CEC-17B9-4E40-9B68-73528A86F3F7}" type="slidenum">
              <a:rPr lang="en-US"/>
              <a:pPr/>
              <a:t>8</a:t>
            </a:fld>
            <a:endParaRPr lang="en-US"/>
          </a:p>
        </p:txBody>
      </p:sp>
      <p:sp>
        <p:nvSpPr>
          <p:cNvPr id="570370" name="Rectangle 2"/>
          <p:cNvSpPr>
            <a:spLocks noGrp="1" noChangeArrowheads="1"/>
          </p:cNvSpPr>
          <p:nvPr>
            <p:ph type="title"/>
          </p:nvPr>
        </p:nvSpPr>
        <p:spPr>
          <a:xfrm>
            <a:off x="457200" y="457200"/>
            <a:ext cx="8229600" cy="381000"/>
          </a:xfrm>
        </p:spPr>
        <p:txBody>
          <a:bodyPr/>
          <a:lstStyle/>
          <a:p>
            <a:r>
              <a:rPr lang="en-CA" altLang="en-US" sz="2400" b="1" i="1"/>
              <a:t>C</a:t>
            </a:r>
            <a:r>
              <a:rPr lang="en-US" altLang="en-US" sz="2400" b="1" i="1"/>
              <a:t>APSA Assessment – Access to Information</a:t>
            </a:r>
            <a:endParaRPr lang="en-CA" altLang="en-US" sz="2400" b="1" i="1"/>
          </a:p>
        </p:txBody>
      </p:sp>
      <p:sp>
        <p:nvSpPr>
          <p:cNvPr id="570371" name="Rectangle 3"/>
          <p:cNvSpPr>
            <a:spLocks noGrp="1" noChangeArrowheads="1"/>
          </p:cNvSpPr>
          <p:nvPr>
            <p:ph type="body" sz="half" idx="1"/>
          </p:nvPr>
        </p:nvSpPr>
        <p:spPr>
          <a:xfrm>
            <a:off x="457200" y="1828800"/>
            <a:ext cx="4114800" cy="2362200"/>
          </a:xfrm>
        </p:spPr>
        <p:txBody>
          <a:bodyPr/>
          <a:lstStyle/>
          <a:p>
            <a:pPr marL="0" indent="0">
              <a:buFont typeface="Wingdings" pitchFamily="2" charset="2"/>
              <a:buNone/>
            </a:pPr>
            <a:r>
              <a:rPr lang="en-US" altLang="en-US" sz="1000"/>
              <a:t>Comments/Reference/Actions:</a:t>
            </a:r>
          </a:p>
          <a:p>
            <a:pPr marL="0" indent="0"/>
            <a:endParaRPr lang="en-CA" altLang="en-US" sz="1000"/>
          </a:p>
          <a:p>
            <a:pPr marL="0" indent="0"/>
            <a:r>
              <a:rPr lang="en-US" altLang="en-US" sz="1000"/>
              <a:t>  Pension Committee has identified information requirements</a:t>
            </a:r>
            <a:br>
              <a:rPr lang="en-US" altLang="en-US" sz="1000"/>
            </a:br>
            <a:r>
              <a:rPr lang="en-US" altLang="en-US" sz="1000"/>
              <a:t>    with an agenda checklist to help discharge responsibilities </a:t>
            </a:r>
          </a:p>
          <a:p>
            <a:pPr marL="0" indent="0"/>
            <a:r>
              <a:rPr lang="en-US" altLang="en-US" sz="1000"/>
              <a:t>  Professional pension consultants employed to advise the</a:t>
            </a:r>
            <a:br>
              <a:rPr lang="en-US" altLang="en-US" sz="1000"/>
            </a:br>
            <a:r>
              <a:rPr lang="en-US" altLang="en-US" sz="1000"/>
              <a:t>    Pension Committee on requirements and to provide information</a:t>
            </a:r>
          </a:p>
          <a:p>
            <a:pPr marL="0" indent="0"/>
            <a:r>
              <a:rPr lang="en-CA" altLang="en-US" sz="1000"/>
              <a:t>  Information requirements of internal delegates outlined in</a:t>
            </a:r>
            <a:br>
              <a:rPr lang="en-CA" altLang="en-US" sz="1000"/>
            </a:br>
            <a:r>
              <a:rPr lang="en-CA" altLang="en-US" sz="1000"/>
              <a:t>    the approved Policy on Delegation of Plan Functions to University	</a:t>
            </a:r>
          </a:p>
        </p:txBody>
      </p:sp>
      <p:sp>
        <p:nvSpPr>
          <p:cNvPr id="570372" name="Rectangle 4"/>
          <p:cNvSpPr>
            <a:spLocks noGrp="1" noChangeArrowheads="1"/>
          </p:cNvSpPr>
          <p:nvPr>
            <p:ph type="body" sz="half" idx="2"/>
          </p:nvPr>
        </p:nvSpPr>
        <p:spPr>
          <a:xfrm>
            <a:off x="609600" y="5181600"/>
            <a:ext cx="3227388" cy="1219200"/>
          </a:xfrm>
          <a:noFill/>
          <a:ln>
            <a:solidFill>
              <a:schemeClr val="tx1"/>
            </a:solidFill>
          </a:ln>
        </p:spPr>
        <p:txBody>
          <a:bodyPr/>
          <a:lstStyle/>
          <a:p>
            <a:pPr marL="0" indent="0">
              <a:lnSpc>
                <a:spcPct val="80000"/>
              </a:lnSpc>
              <a:buClr>
                <a:srgbClr val="FF3300"/>
              </a:buClr>
              <a:buFont typeface="Wingdings" pitchFamily="2" charset="2"/>
              <a:buNone/>
            </a:pPr>
            <a:r>
              <a:rPr lang="en-US" sz="1200" b="1">
                <a:solidFill>
                  <a:srgbClr val="800000"/>
                </a:solidFill>
              </a:rPr>
              <a:t>Has the Administrator and, as required, the delegates defined the information necessary to discharge responsibilities?</a:t>
            </a:r>
          </a:p>
          <a:p>
            <a:pPr marL="0" indent="0">
              <a:lnSpc>
                <a:spcPct val="80000"/>
              </a:lnSpc>
              <a:buClr>
                <a:srgbClr val="FF3300"/>
              </a:buClr>
              <a:buFont typeface="Wingdings" pitchFamily="2" charset="2"/>
              <a:buNone/>
            </a:pPr>
            <a:endParaRPr lang="en-CA" sz="1200">
              <a:solidFill>
                <a:srgbClr val="800000"/>
              </a:solidFill>
            </a:endParaRPr>
          </a:p>
          <a:p>
            <a:pPr marL="0" indent="0">
              <a:lnSpc>
                <a:spcPct val="80000"/>
              </a:lnSpc>
              <a:buClr>
                <a:srgbClr val="008000"/>
              </a:buClr>
              <a:buSzPct val="150000"/>
              <a:buFont typeface="Wingdings" pitchFamily="2" charset="2"/>
              <a:buChar char="ü"/>
            </a:pPr>
            <a:r>
              <a:rPr lang="en-CA" sz="1400"/>
              <a:t> Yes</a:t>
            </a:r>
          </a:p>
          <a:p>
            <a:pPr marL="0" indent="0">
              <a:lnSpc>
                <a:spcPct val="80000"/>
              </a:lnSpc>
              <a:buClr>
                <a:srgbClr val="FF3300"/>
              </a:buClr>
              <a:buFont typeface="Wingdings" pitchFamily="2" charset="2"/>
              <a:buNone/>
            </a:pPr>
            <a:r>
              <a:rPr lang="en-CA" sz="1400"/>
              <a:t>      No</a:t>
            </a:r>
          </a:p>
        </p:txBody>
      </p:sp>
      <p:sp>
        <p:nvSpPr>
          <p:cNvPr id="570373" name="Text Box 5"/>
          <p:cNvSpPr txBox="1">
            <a:spLocks noChangeArrowheads="1"/>
          </p:cNvSpPr>
          <p:nvPr/>
        </p:nvSpPr>
        <p:spPr bwMode="auto">
          <a:xfrm>
            <a:off x="457200" y="1012825"/>
            <a:ext cx="8304213" cy="558800"/>
          </a:xfrm>
          <a:prstGeom prst="rect">
            <a:avLst/>
          </a:prstGeom>
          <a:solidFill>
            <a:srgbClr val="FFCC99"/>
          </a:solidFill>
          <a:ln w="9525">
            <a:solidFill>
              <a:schemeClr val="tx1"/>
            </a:solidFill>
            <a:miter lim="800000"/>
            <a:headEnd/>
            <a:tailEnd/>
          </a:ln>
          <a:effectLst/>
        </p:spPr>
        <p:txBody>
          <a:bodyPr lIns="90000" tIns="46800" rIns="90000" bIns="46800">
            <a:spAutoFit/>
          </a:bodyPr>
          <a:lstStyle/>
          <a:p>
            <a:endParaRPr lang="en-US" sz="300"/>
          </a:p>
          <a:p>
            <a:r>
              <a:rPr lang="en-US" sz="1200"/>
              <a:t>Processes should exist so that the plan administrator and any delegates, as required, receive appropriate, current, accurate, and complete information to enable them to perform their responsibilities effectively.</a:t>
            </a:r>
          </a:p>
          <a:p>
            <a:endParaRPr lang="en-CA" sz="300"/>
          </a:p>
        </p:txBody>
      </p:sp>
      <p:sp>
        <p:nvSpPr>
          <p:cNvPr id="570374" name="Rectangle 6"/>
          <p:cNvSpPr>
            <a:spLocks noChangeArrowheads="1"/>
          </p:cNvSpPr>
          <p:nvPr/>
        </p:nvSpPr>
        <p:spPr bwMode="auto">
          <a:xfrm>
            <a:off x="4800600" y="5181600"/>
            <a:ext cx="3227388" cy="1219200"/>
          </a:xfrm>
          <a:prstGeom prst="rect">
            <a:avLst/>
          </a:prstGeom>
          <a:noFill/>
          <a:ln w="9525">
            <a:solidFill>
              <a:schemeClr val="tx1"/>
            </a:solidFill>
            <a:miter lim="800000"/>
            <a:headEnd/>
            <a:tailEnd/>
          </a:ln>
          <a:effectLst/>
        </p:spPr>
        <p:txBody>
          <a:bodyPr/>
          <a:lstStyle/>
          <a:p>
            <a:pPr eaLnBrk="1" hangingPunct="1">
              <a:lnSpc>
                <a:spcPct val="80000"/>
              </a:lnSpc>
              <a:spcBef>
                <a:spcPct val="20000"/>
              </a:spcBef>
              <a:buClr>
                <a:srgbClr val="FF3300"/>
              </a:buClr>
              <a:buSzPct val="75000"/>
              <a:buFont typeface="Wingdings" pitchFamily="2" charset="2"/>
              <a:buNone/>
            </a:pPr>
            <a:r>
              <a:rPr lang="en-US" sz="1200" b="1">
                <a:solidFill>
                  <a:srgbClr val="800000"/>
                </a:solidFill>
              </a:rPr>
              <a:t>Is there a process in place for obtaining this information accurately, quickly, clearly and in a suitable format?</a:t>
            </a:r>
          </a:p>
          <a:p>
            <a:pPr eaLnBrk="1" hangingPunct="1">
              <a:lnSpc>
                <a:spcPct val="80000"/>
              </a:lnSpc>
              <a:spcBef>
                <a:spcPct val="20000"/>
              </a:spcBef>
              <a:buClr>
                <a:srgbClr val="FF3300"/>
              </a:buClr>
              <a:buSzPct val="75000"/>
              <a:buFont typeface="Wingdings" pitchFamily="2" charset="2"/>
              <a:buNone/>
            </a:pPr>
            <a:endParaRPr lang="en-CA" sz="1200">
              <a:solidFill>
                <a:srgbClr val="800000"/>
              </a:solidFill>
            </a:endParaRPr>
          </a:p>
          <a:p>
            <a:pPr eaLnBrk="1" hangingPunct="1">
              <a:lnSpc>
                <a:spcPct val="80000"/>
              </a:lnSpc>
              <a:spcBef>
                <a:spcPct val="20000"/>
              </a:spcBef>
              <a:buClr>
                <a:srgbClr val="008000"/>
              </a:buClr>
              <a:buSzPct val="150000"/>
              <a:buFont typeface="Wingdings" pitchFamily="2" charset="2"/>
              <a:buChar char="ü"/>
            </a:pPr>
            <a:r>
              <a:rPr lang="en-CA" sz="1400"/>
              <a:t> Yes</a:t>
            </a:r>
          </a:p>
          <a:p>
            <a:pPr eaLnBrk="1" hangingPunct="1">
              <a:lnSpc>
                <a:spcPct val="80000"/>
              </a:lnSpc>
              <a:spcBef>
                <a:spcPct val="20000"/>
              </a:spcBef>
              <a:buClr>
                <a:srgbClr val="FF3300"/>
              </a:buClr>
              <a:buSzPct val="75000"/>
              <a:buFont typeface="Wingdings" pitchFamily="2" charset="2"/>
              <a:buNone/>
            </a:pPr>
            <a:r>
              <a:rPr lang="en-CA" sz="1400"/>
              <a:t>      No</a:t>
            </a:r>
          </a:p>
        </p:txBody>
      </p:sp>
      <p:sp>
        <p:nvSpPr>
          <p:cNvPr id="570375" name="Rectangle 7"/>
          <p:cNvSpPr>
            <a:spLocks noChangeArrowheads="1"/>
          </p:cNvSpPr>
          <p:nvPr/>
        </p:nvSpPr>
        <p:spPr bwMode="auto">
          <a:xfrm>
            <a:off x="4648200" y="1828800"/>
            <a:ext cx="4267200" cy="2362200"/>
          </a:xfrm>
          <a:prstGeom prst="rect">
            <a:avLst/>
          </a:prstGeom>
          <a:noFill/>
          <a:ln w="9525">
            <a:noFill/>
            <a:miter lim="800000"/>
            <a:headEnd/>
            <a:tailEnd/>
          </a:ln>
          <a:effectLst/>
        </p:spPr>
        <p:txBody>
          <a:bodyPr/>
          <a:lstStyle/>
          <a:p>
            <a:pPr defTabSz="171450" eaLnBrk="1" hangingPunct="1">
              <a:spcBef>
                <a:spcPct val="20000"/>
              </a:spcBef>
              <a:buClr>
                <a:schemeClr val="bg2"/>
              </a:buClr>
              <a:buSzPct val="75000"/>
              <a:buFont typeface="Wingdings" pitchFamily="2" charset="2"/>
              <a:buNone/>
            </a:pPr>
            <a:r>
              <a:rPr lang="en-US" altLang="en-US" sz="1000" dirty="0"/>
              <a:t>Comments/Reference/Actions:</a:t>
            </a:r>
          </a:p>
          <a:p>
            <a:pPr defTabSz="171450" eaLnBrk="1" hangingPunct="1">
              <a:spcBef>
                <a:spcPct val="20000"/>
              </a:spcBef>
              <a:buClr>
                <a:schemeClr val="bg2"/>
              </a:buClr>
              <a:buSzPct val="75000"/>
              <a:buFont typeface="Wingdings" pitchFamily="2" charset="2"/>
              <a:buNone/>
            </a:pPr>
            <a:endParaRPr lang="en-CA" altLang="en-US" sz="1000" dirty="0"/>
          </a:p>
          <a:p>
            <a:pPr defTabSz="171450" eaLnBrk="1" hangingPunct="1">
              <a:spcBef>
                <a:spcPct val="20000"/>
              </a:spcBef>
              <a:buClr>
                <a:schemeClr val="bg2"/>
              </a:buClr>
              <a:buSzPct val="75000"/>
              <a:buFont typeface="Wingdings" pitchFamily="2" charset="2"/>
              <a:buChar char="n"/>
            </a:pPr>
            <a:r>
              <a:rPr lang="en-US" altLang="en-US" sz="1000" dirty="0"/>
              <a:t>  All Pension Committee members have password-protected access to</a:t>
            </a:r>
            <a:br>
              <a:rPr lang="en-US" altLang="en-US" sz="1000" dirty="0"/>
            </a:br>
            <a:r>
              <a:rPr lang="en-US" altLang="en-US" sz="1000" dirty="0"/>
              <a:t>    the SMU Sponsor Website maintained by SLF</a:t>
            </a:r>
          </a:p>
          <a:p>
            <a:pPr defTabSz="171450" eaLnBrk="1" hangingPunct="1">
              <a:spcBef>
                <a:spcPct val="20000"/>
              </a:spcBef>
              <a:buClr>
                <a:schemeClr val="bg2"/>
              </a:buClr>
              <a:buSzPct val="75000"/>
              <a:buFont typeface="Wingdings" pitchFamily="2" charset="2"/>
              <a:buChar char="n"/>
            </a:pPr>
            <a:r>
              <a:rPr lang="en-US" altLang="en-US" sz="1000" dirty="0"/>
              <a:t>  All Pension Plan members have open access to the SMU Pension</a:t>
            </a:r>
            <a:br>
              <a:rPr lang="en-US" altLang="en-US" sz="1000" dirty="0"/>
            </a:br>
            <a:r>
              <a:rPr lang="en-US" altLang="en-US" sz="1000" dirty="0"/>
              <a:t>    Plan Website maintained by the Human Resources Department</a:t>
            </a:r>
          </a:p>
          <a:p>
            <a:pPr defTabSz="171450" eaLnBrk="1" hangingPunct="1">
              <a:spcBef>
                <a:spcPct val="20000"/>
              </a:spcBef>
              <a:buClr>
                <a:schemeClr val="bg2"/>
              </a:buClr>
              <a:buSzPct val="75000"/>
              <a:buFont typeface="Wingdings" pitchFamily="2" charset="2"/>
              <a:buChar char="n"/>
            </a:pPr>
            <a:r>
              <a:rPr lang="en-US" altLang="en-US" sz="1000" dirty="0"/>
              <a:t>  Information required by the Pension Committee is facilitated by</a:t>
            </a:r>
            <a:br>
              <a:rPr lang="en-US" altLang="en-US" sz="1000" dirty="0"/>
            </a:br>
            <a:r>
              <a:rPr lang="en-US" altLang="en-US" sz="1000" dirty="0"/>
              <a:t>    the Chair of the Committee and the HR Department, using external</a:t>
            </a:r>
            <a:br>
              <a:rPr lang="en-US" altLang="en-US" sz="1000" dirty="0"/>
            </a:br>
            <a:r>
              <a:rPr lang="en-US" altLang="en-US" sz="1000" dirty="0"/>
              <a:t>    advisors as required to ensure accurate, timely response </a:t>
            </a:r>
          </a:p>
          <a:p>
            <a:pPr defTabSz="171450" eaLnBrk="1" hangingPunct="1">
              <a:spcBef>
                <a:spcPct val="20000"/>
              </a:spcBef>
              <a:buClr>
                <a:schemeClr val="bg2"/>
              </a:buClr>
              <a:buSzPct val="75000"/>
              <a:buFont typeface="Wingdings" pitchFamily="2" charset="2"/>
              <a:buChar char="n"/>
            </a:pPr>
            <a:r>
              <a:rPr lang="en-US" altLang="en-US" sz="1000" dirty="0"/>
              <a:t>  Document Retention Policy approved in </a:t>
            </a:r>
            <a:r>
              <a:rPr lang="en-US" altLang="en-US" sz="1000" dirty="0" smtClean="0"/>
              <a:t>2016</a:t>
            </a:r>
            <a:endParaRPr lang="en-CA" altLang="en-US" sz="10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4817A319-54AA-4B80-9B11-738258DED933}" type="slidenum">
              <a:rPr lang="en-US"/>
              <a:pPr/>
              <a:t>9</a:t>
            </a:fld>
            <a:endParaRPr lang="en-US"/>
          </a:p>
        </p:txBody>
      </p:sp>
      <p:sp>
        <p:nvSpPr>
          <p:cNvPr id="572418" name="Rectangle 2"/>
          <p:cNvSpPr>
            <a:spLocks noGrp="1" noChangeArrowheads="1"/>
          </p:cNvSpPr>
          <p:nvPr>
            <p:ph type="title"/>
          </p:nvPr>
        </p:nvSpPr>
        <p:spPr>
          <a:xfrm>
            <a:off x="457200" y="457200"/>
            <a:ext cx="8229600" cy="381000"/>
          </a:xfrm>
        </p:spPr>
        <p:txBody>
          <a:bodyPr/>
          <a:lstStyle/>
          <a:p>
            <a:r>
              <a:rPr lang="en-CA" altLang="en-US" sz="2400" b="1" i="1"/>
              <a:t>C</a:t>
            </a:r>
            <a:r>
              <a:rPr lang="en-US" altLang="en-US" sz="2400" b="1" i="1"/>
              <a:t>APSA Assessment – Risk Management</a:t>
            </a:r>
            <a:endParaRPr lang="en-CA" altLang="en-US" sz="2400" b="1" i="1"/>
          </a:p>
        </p:txBody>
      </p:sp>
      <p:sp>
        <p:nvSpPr>
          <p:cNvPr id="572419" name="Rectangle 3"/>
          <p:cNvSpPr>
            <a:spLocks noGrp="1" noChangeArrowheads="1"/>
          </p:cNvSpPr>
          <p:nvPr>
            <p:ph type="body" sz="half" idx="1"/>
          </p:nvPr>
        </p:nvSpPr>
        <p:spPr>
          <a:xfrm>
            <a:off x="457200" y="3276600"/>
            <a:ext cx="4114800" cy="1752600"/>
          </a:xfrm>
        </p:spPr>
        <p:txBody>
          <a:bodyPr/>
          <a:lstStyle/>
          <a:p>
            <a:pPr marL="0" indent="0">
              <a:buFont typeface="Wingdings" pitchFamily="2" charset="2"/>
              <a:buNone/>
            </a:pPr>
            <a:r>
              <a:rPr lang="en-US" altLang="en-US" sz="1000" dirty="0"/>
              <a:t>Comments/Reference/Actions:</a:t>
            </a:r>
          </a:p>
          <a:p>
            <a:pPr marL="0" indent="0"/>
            <a:endParaRPr lang="en-CA" altLang="en-US" sz="300" dirty="0"/>
          </a:p>
          <a:p>
            <a:pPr marL="0" indent="0"/>
            <a:r>
              <a:rPr lang="en-US" altLang="en-US" sz="1000" dirty="0"/>
              <a:t>  Pension Plan risks include:</a:t>
            </a:r>
          </a:p>
          <a:p>
            <a:pPr marL="461963" lvl="1" indent="-61913"/>
            <a:r>
              <a:rPr lang="en-US" altLang="en-US" sz="1000" dirty="0"/>
              <a:t>  </a:t>
            </a:r>
            <a:r>
              <a:rPr lang="en-US" altLang="en-US" sz="900" dirty="0"/>
              <a:t>Fiduciary risk</a:t>
            </a:r>
          </a:p>
          <a:p>
            <a:pPr marL="461963" lvl="1" indent="-61913"/>
            <a:r>
              <a:rPr lang="en-US" altLang="en-US" sz="900" dirty="0"/>
              <a:t>  Investment risk</a:t>
            </a:r>
          </a:p>
          <a:p>
            <a:pPr marL="461963" lvl="1" indent="-61913"/>
            <a:r>
              <a:rPr lang="en-US" altLang="en-US" sz="900" dirty="0"/>
              <a:t>  Member/investment risk mismatch, incl. default investment option</a:t>
            </a:r>
          </a:p>
          <a:p>
            <a:pPr marL="461963" lvl="1" indent="-61913"/>
            <a:r>
              <a:rPr lang="en-US" altLang="en-US" sz="900" dirty="0"/>
              <a:t>  Operations risk</a:t>
            </a:r>
          </a:p>
          <a:p>
            <a:pPr marL="461963" lvl="1" indent="-61913"/>
            <a:r>
              <a:rPr lang="en-US" altLang="en-US" sz="900" dirty="0"/>
              <a:t>  Legal risk</a:t>
            </a:r>
          </a:p>
          <a:p>
            <a:pPr marL="0" indent="0"/>
            <a:r>
              <a:rPr lang="en-CA" altLang="en-US" sz="1000" dirty="0"/>
              <a:t>  Committee Agenda Checklist controls delinquency by requiring</a:t>
            </a:r>
            <a:br>
              <a:rPr lang="en-CA" altLang="en-US" sz="1000" dirty="0"/>
            </a:br>
            <a:r>
              <a:rPr lang="en-CA" altLang="en-US" sz="1000" dirty="0"/>
              <a:t>    staff to report to the Committee whether remittance of required</a:t>
            </a:r>
            <a:br>
              <a:rPr lang="en-CA" altLang="en-US" sz="1000" dirty="0"/>
            </a:br>
            <a:r>
              <a:rPr lang="en-CA" altLang="en-US" sz="1000" dirty="0"/>
              <a:t>    contributions was within statutory time </a:t>
            </a:r>
            <a:r>
              <a:rPr lang="en-CA" altLang="en-US" sz="1000" dirty="0" smtClean="0"/>
              <a:t>limits</a:t>
            </a:r>
          </a:p>
          <a:p>
            <a:pPr marL="0" indent="0"/>
            <a:r>
              <a:rPr lang="en-CA" altLang="en-US" sz="1000" dirty="0" smtClean="0"/>
              <a:t>  Committee obtained a copy of the record-keeper’s service auditor’s</a:t>
            </a:r>
            <a:br>
              <a:rPr lang="en-CA" altLang="en-US" sz="1000" dirty="0" smtClean="0"/>
            </a:br>
            <a:r>
              <a:rPr lang="en-CA" altLang="en-US" sz="1000" dirty="0" smtClean="0"/>
              <a:t>     report (CSAE 3416 Report)</a:t>
            </a:r>
            <a:r>
              <a:rPr lang="en-CA" altLang="en-US" sz="1000" dirty="0"/>
              <a:t>	</a:t>
            </a:r>
          </a:p>
        </p:txBody>
      </p:sp>
      <p:sp>
        <p:nvSpPr>
          <p:cNvPr id="572420" name="Rectangle 4"/>
          <p:cNvSpPr>
            <a:spLocks noGrp="1" noChangeArrowheads="1"/>
          </p:cNvSpPr>
          <p:nvPr>
            <p:ph type="body" sz="half" idx="2"/>
          </p:nvPr>
        </p:nvSpPr>
        <p:spPr>
          <a:xfrm>
            <a:off x="838200" y="5486400"/>
            <a:ext cx="3048000" cy="1219200"/>
          </a:xfrm>
          <a:noFill/>
          <a:ln>
            <a:solidFill>
              <a:schemeClr val="tx1"/>
            </a:solidFill>
          </a:ln>
        </p:spPr>
        <p:txBody>
          <a:bodyPr/>
          <a:lstStyle/>
          <a:p>
            <a:pPr marL="0" indent="0">
              <a:lnSpc>
                <a:spcPct val="80000"/>
              </a:lnSpc>
              <a:buClr>
                <a:srgbClr val="FF3300"/>
              </a:buClr>
              <a:buFont typeface="Wingdings" pitchFamily="2" charset="2"/>
              <a:buNone/>
            </a:pPr>
            <a:r>
              <a:rPr lang="en-US" sz="1200" b="1">
                <a:solidFill>
                  <a:srgbClr val="800000"/>
                </a:solidFill>
              </a:rPr>
              <a:t>Has the Administrator identified the pension plan’s risks?</a:t>
            </a:r>
          </a:p>
          <a:p>
            <a:pPr marL="0" indent="0">
              <a:lnSpc>
                <a:spcPct val="80000"/>
              </a:lnSpc>
              <a:buClr>
                <a:srgbClr val="FF3300"/>
              </a:buClr>
              <a:buFont typeface="Wingdings" pitchFamily="2" charset="2"/>
              <a:buNone/>
            </a:pPr>
            <a:endParaRPr lang="en-CA" sz="1200">
              <a:solidFill>
                <a:srgbClr val="800000"/>
              </a:solidFill>
            </a:endParaRPr>
          </a:p>
          <a:p>
            <a:pPr marL="0" indent="0">
              <a:lnSpc>
                <a:spcPct val="80000"/>
              </a:lnSpc>
              <a:buClr>
                <a:srgbClr val="008000"/>
              </a:buClr>
              <a:buSzPct val="150000"/>
              <a:buFont typeface="Wingdings" pitchFamily="2" charset="2"/>
              <a:buChar char="ü"/>
            </a:pPr>
            <a:r>
              <a:rPr lang="en-CA" sz="1400"/>
              <a:t> Yes</a:t>
            </a:r>
          </a:p>
          <a:p>
            <a:pPr marL="0" indent="0">
              <a:lnSpc>
                <a:spcPct val="80000"/>
              </a:lnSpc>
              <a:buClr>
                <a:srgbClr val="FF3300"/>
              </a:buClr>
              <a:buFont typeface="Wingdings" pitchFamily="2" charset="2"/>
              <a:buNone/>
            </a:pPr>
            <a:r>
              <a:rPr lang="en-CA" sz="1400"/>
              <a:t>      No</a:t>
            </a:r>
          </a:p>
        </p:txBody>
      </p:sp>
      <p:sp>
        <p:nvSpPr>
          <p:cNvPr id="572421" name="Text Box 5"/>
          <p:cNvSpPr txBox="1">
            <a:spLocks noChangeArrowheads="1"/>
          </p:cNvSpPr>
          <p:nvPr/>
        </p:nvSpPr>
        <p:spPr bwMode="auto">
          <a:xfrm>
            <a:off x="457200" y="1012825"/>
            <a:ext cx="8304213" cy="2201863"/>
          </a:xfrm>
          <a:prstGeom prst="rect">
            <a:avLst/>
          </a:prstGeom>
          <a:solidFill>
            <a:srgbClr val="FFCC99"/>
          </a:solidFill>
          <a:ln w="9525">
            <a:solidFill>
              <a:schemeClr val="tx1"/>
            </a:solidFill>
            <a:miter lim="800000"/>
            <a:headEnd/>
            <a:tailEnd/>
          </a:ln>
          <a:effectLst/>
        </p:spPr>
        <p:txBody>
          <a:bodyPr lIns="90000" tIns="46800" rIns="90000" bIns="46800">
            <a:spAutoFit/>
          </a:bodyPr>
          <a:lstStyle/>
          <a:p>
            <a:endParaRPr lang="en-US" sz="300"/>
          </a:p>
          <a:p>
            <a:r>
              <a:rPr lang="en-US" sz="1200"/>
              <a:t>(a) </a:t>
            </a:r>
            <a:r>
              <a:rPr lang="en-US" sz="1200" u="sng"/>
              <a:t>Internal control framework</a:t>
            </a:r>
          </a:p>
          <a:p>
            <a:r>
              <a:rPr lang="en-US" sz="1200"/>
              <a:t>The internal control framework should ensure that risks are addressed and appropriate controls are in place. The plan administrator should understand and approve the framework and the written internal control policies. While the</a:t>
            </a:r>
          </a:p>
          <a:p>
            <a:r>
              <a:rPr lang="en-US" sz="1200"/>
              <a:t>framework may vary depending on the plan type, it should include policies on documentation, record keeping, costing, funding, fund investment, expense control, benefits administration, outsourcing, compliance, and communication.</a:t>
            </a:r>
          </a:p>
          <a:p>
            <a:r>
              <a:rPr lang="en-US" sz="1200"/>
              <a:t>(b) </a:t>
            </a:r>
            <a:r>
              <a:rPr lang="en-US" sz="1200" u="sng"/>
              <a:t>Fees</a:t>
            </a:r>
          </a:p>
          <a:p>
            <a:r>
              <a:rPr lang="en-US" sz="1200"/>
              <a:t>The plan administrator should monitor and assess the reasonableness and competitiveness of any fees charged to the plan or paid by members.</a:t>
            </a:r>
          </a:p>
          <a:p>
            <a:r>
              <a:rPr lang="en-US" sz="1200"/>
              <a:t>(c) </a:t>
            </a:r>
            <a:r>
              <a:rPr lang="en-US" sz="1200" u="sng"/>
              <a:t>Delinquency control</a:t>
            </a:r>
          </a:p>
          <a:p>
            <a:r>
              <a:rPr lang="en-US" sz="1200"/>
              <a:t>The plan administrator should establish a delinquency control program with procedures for collecting unpaid contributions and data, and solutions for non-compliance.</a:t>
            </a:r>
            <a:endParaRPr lang="en-US" sz="1200">
              <a:solidFill>
                <a:srgbClr val="FF3300"/>
              </a:solidFill>
            </a:endParaRPr>
          </a:p>
          <a:p>
            <a:endParaRPr lang="en-CA" sz="300">
              <a:solidFill>
                <a:srgbClr val="FF3300"/>
              </a:solidFill>
            </a:endParaRPr>
          </a:p>
        </p:txBody>
      </p:sp>
      <p:sp>
        <p:nvSpPr>
          <p:cNvPr id="572422" name="Rectangle 6"/>
          <p:cNvSpPr>
            <a:spLocks noChangeArrowheads="1"/>
          </p:cNvSpPr>
          <p:nvPr/>
        </p:nvSpPr>
        <p:spPr bwMode="auto">
          <a:xfrm>
            <a:off x="4953000" y="5486400"/>
            <a:ext cx="3227388" cy="1219200"/>
          </a:xfrm>
          <a:prstGeom prst="rect">
            <a:avLst/>
          </a:prstGeom>
          <a:noFill/>
          <a:ln w="9525">
            <a:solidFill>
              <a:schemeClr val="tx1"/>
            </a:solidFill>
            <a:miter lim="800000"/>
            <a:headEnd/>
            <a:tailEnd/>
          </a:ln>
          <a:effectLst/>
        </p:spPr>
        <p:txBody>
          <a:bodyPr/>
          <a:lstStyle/>
          <a:p>
            <a:pPr eaLnBrk="1" hangingPunct="1">
              <a:lnSpc>
                <a:spcPct val="80000"/>
              </a:lnSpc>
              <a:spcBef>
                <a:spcPct val="20000"/>
              </a:spcBef>
              <a:buClr>
                <a:srgbClr val="FF3300"/>
              </a:buClr>
              <a:buSzPct val="75000"/>
              <a:buFont typeface="Wingdings" pitchFamily="2" charset="2"/>
              <a:buNone/>
            </a:pPr>
            <a:r>
              <a:rPr lang="en-US" sz="1200" b="1">
                <a:solidFill>
                  <a:srgbClr val="800000"/>
                </a:solidFill>
              </a:rPr>
              <a:t>Is there a process to manage these risks?</a:t>
            </a:r>
          </a:p>
          <a:p>
            <a:pPr eaLnBrk="1" hangingPunct="1">
              <a:lnSpc>
                <a:spcPct val="80000"/>
              </a:lnSpc>
              <a:spcBef>
                <a:spcPct val="20000"/>
              </a:spcBef>
              <a:buClr>
                <a:srgbClr val="FF3300"/>
              </a:buClr>
              <a:buSzPct val="75000"/>
              <a:buFont typeface="Wingdings" pitchFamily="2" charset="2"/>
              <a:buNone/>
            </a:pPr>
            <a:endParaRPr lang="en-CA" sz="1200">
              <a:solidFill>
                <a:srgbClr val="800000"/>
              </a:solidFill>
            </a:endParaRPr>
          </a:p>
          <a:p>
            <a:pPr eaLnBrk="1" hangingPunct="1">
              <a:lnSpc>
                <a:spcPct val="80000"/>
              </a:lnSpc>
              <a:spcBef>
                <a:spcPct val="20000"/>
              </a:spcBef>
              <a:buClr>
                <a:srgbClr val="008000"/>
              </a:buClr>
              <a:buSzPct val="150000"/>
              <a:buFont typeface="Wingdings" pitchFamily="2" charset="2"/>
              <a:buChar char="ü"/>
            </a:pPr>
            <a:r>
              <a:rPr lang="en-CA" sz="1400"/>
              <a:t> Yes</a:t>
            </a:r>
          </a:p>
          <a:p>
            <a:pPr eaLnBrk="1" hangingPunct="1">
              <a:lnSpc>
                <a:spcPct val="80000"/>
              </a:lnSpc>
              <a:spcBef>
                <a:spcPct val="20000"/>
              </a:spcBef>
              <a:buClr>
                <a:srgbClr val="FF3300"/>
              </a:buClr>
              <a:buSzPct val="75000"/>
              <a:buFont typeface="Wingdings" pitchFamily="2" charset="2"/>
              <a:buNone/>
            </a:pPr>
            <a:r>
              <a:rPr lang="en-CA" sz="1400"/>
              <a:t>      No</a:t>
            </a:r>
          </a:p>
        </p:txBody>
      </p:sp>
      <p:sp>
        <p:nvSpPr>
          <p:cNvPr id="572423" name="Rectangle 7"/>
          <p:cNvSpPr>
            <a:spLocks noChangeArrowheads="1"/>
          </p:cNvSpPr>
          <p:nvPr/>
        </p:nvSpPr>
        <p:spPr bwMode="auto">
          <a:xfrm>
            <a:off x="4648200" y="3276600"/>
            <a:ext cx="4267200" cy="2362200"/>
          </a:xfrm>
          <a:prstGeom prst="rect">
            <a:avLst/>
          </a:prstGeom>
          <a:noFill/>
          <a:ln w="9525">
            <a:noFill/>
            <a:miter lim="800000"/>
            <a:headEnd/>
            <a:tailEnd/>
          </a:ln>
          <a:effectLst/>
        </p:spPr>
        <p:txBody>
          <a:bodyPr/>
          <a:lstStyle/>
          <a:p>
            <a:pPr defTabSz="171450" eaLnBrk="1" hangingPunct="1">
              <a:spcBef>
                <a:spcPct val="20000"/>
              </a:spcBef>
              <a:buClr>
                <a:schemeClr val="bg2"/>
              </a:buClr>
              <a:buSzPct val="75000"/>
              <a:buFont typeface="Wingdings" pitchFamily="2" charset="2"/>
              <a:buNone/>
            </a:pPr>
            <a:r>
              <a:rPr lang="en-US" altLang="en-US" sz="1000" dirty="0"/>
              <a:t>Comments/Reference/Actions:</a:t>
            </a:r>
          </a:p>
          <a:p>
            <a:pPr defTabSz="171450" eaLnBrk="1" hangingPunct="1">
              <a:spcBef>
                <a:spcPct val="20000"/>
              </a:spcBef>
              <a:buClr>
                <a:schemeClr val="bg2"/>
              </a:buClr>
              <a:buSzPct val="75000"/>
              <a:buFont typeface="Wingdings" pitchFamily="2" charset="2"/>
              <a:buChar char="n"/>
            </a:pPr>
            <a:r>
              <a:rPr lang="en-US" altLang="en-US" sz="1000" dirty="0" smtClean="0"/>
              <a:t>  </a:t>
            </a:r>
            <a:r>
              <a:rPr lang="en-US" altLang="en-US" sz="1000" dirty="0"/>
              <a:t>Ongoing, regular meetings of the Pension Committee provides</a:t>
            </a:r>
            <a:br>
              <a:rPr lang="en-US" altLang="en-US" sz="1000" dirty="0"/>
            </a:br>
            <a:r>
              <a:rPr lang="en-US" altLang="en-US" sz="1000" dirty="0"/>
              <a:t>    oversight for risk management.</a:t>
            </a:r>
          </a:p>
          <a:p>
            <a:pPr defTabSz="171450" eaLnBrk="1" hangingPunct="1">
              <a:spcBef>
                <a:spcPct val="20000"/>
              </a:spcBef>
              <a:buClr>
                <a:schemeClr val="bg2"/>
              </a:buClr>
              <a:buSzPct val="75000"/>
              <a:buFont typeface="Wingdings" pitchFamily="2" charset="2"/>
              <a:buChar char="n"/>
            </a:pPr>
            <a:r>
              <a:rPr lang="en-US" altLang="en-US" sz="1000" dirty="0"/>
              <a:t>  Insurance in place to cover </a:t>
            </a:r>
            <a:r>
              <a:rPr lang="en-US" altLang="en-US" sz="1000" dirty="0" smtClean="0"/>
              <a:t>$30 </a:t>
            </a:r>
            <a:r>
              <a:rPr lang="en-US" altLang="en-US" sz="1000" dirty="0"/>
              <a:t>million per occurrence</a:t>
            </a:r>
          </a:p>
          <a:p>
            <a:pPr defTabSz="171450" eaLnBrk="1" hangingPunct="1">
              <a:spcBef>
                <a:spcPct val="20000"/>
              </a:spcBef>
              <a:buClr>
                <a:schemeClr val="bg2"/>
              </a:buClr>
              <a:buSzPct val="75000"/>
              <a:buFont typeface="Wingdings" pitchFamily="2" charset="2"/>
              <a:buChar char="n"/>
            </a:pPr>
            <a:r>
              <a:rPr lang="en-US" altLang="en-US" sz="1000" dirty="0"/>
              <a:t>  Each member of the Pension Committee has been</a:t>
            </a:r>
            <a:br>
              <a:rPr lang="en-US" altLang="en-US" sz="1000" dirty="0"/>
            </a:br>
            <a:r>
              <a:rPr lang="en-US" altLang="en-US" sz="1000" dirty="0"/>
              <a:t>    indemnified by the University</a:t>
            </a:r>
          </a:p>
          <a:p>
            <a:pPr defTabSz="171450" eaLnBrk="1" hangingPunct="1">
              <a:spcBef>
                <a:spcPct val="20000"/>
              </a:spcBef>
              <a:buClr>
                <a:schemeClr val="bg2"/>
              </a:buClr>
              <a:buSzPct val="75000"/>
              <a:buFont typeface="Wingdings" pitchFamily="2" charset="2"/>
              <a:buChar char="n"/>
            </a:pPr>
            <a:r>
              <a:rPr lang="en-US" altLang="en-US" sz="1000" dirty="0"/>
              <a:t>  On-line and paper-based tools provided for member investment</a:t>
            </a:r>
            <a:br>
              <a:rPr lang="en-US" altLang="en-US" sz="1000" dirty="0"/>
            </a:br>
            <a:r>
              <a:rPr lang="en-US" altLang="en-US" sz="1000" dirty="0"/>
              <a:t>    decision-making considering risk</a:t>
            </a:r>
          </a:p>
          <a:p>
            <a:pPr defTabSz="171450" eaLnBrk="1" hangingPunct="1">
              <a:spcBef>
                <a:spcPct val="20000"/>
              </a:spcBef>
              <a:buClr>
                <a:schemeClr val="bg2"/>
              </a:buClr>
              <a:buSzPct val="75000"/>
              <a:buFont typeface="Wingdings" pitchFamily="2" charset="2"/>
              <a:buChar char="n"/>
            </a:pPr>
            <a:r>
              <a:rPr lang="en-US" altLang="en-US" sz="1000" dirty="0"/>
              <a:t>  Obtained Mercer report on Member Allocation of Assets </a:t>
            </a:r>
            <a:r>
              <a:rPr lang="en-US" altLang="en-US" sz="1000" dirty="0" smtClean="0"/>
              <a:t>in conjunction</a:t>
            </a:r>
            <a:br>
              <a:rPr lang="en-US" altLang="en-US" sz="1000" dirty="0" smtClean="0"/>
            </a:br>
            <a:r>
              <a:rPr lang="en-US" altLang="en-US" sz="1000" dirty="0" smtClean="0"/>
              <a:t>     with the annual Monitor report (compared to previous report)</a:t>
            </a:r>
            <a:endParaRPr lang="en-US" altLang="en-US" sz="1000" dirty="0"/>
          </a:p>
          <a:p>
            <a:pPr defTabSz="171450" eaLnBrk="1" hangingPunct="1">
              <a:spcBef>
                <a:spcPct val="20000"/>
              </a:spcBef>
              <a:buClr>
                <a:schemeClr val="bg2"/>
              </a:buClr>
              <a:buSzPct val="75000"/>
              <a:buFont typeface="Wingdings" pitchFamily="2" charset="2"/>
              <a:buChar char="n"/>
            </a:pPr>
            <a:r>
              <a:rPr lang="en-US" altLang="en-US" sz="1000" dirty="0"/>
              <a:t>  SMU provides adequate budget each year for operations</a:t>
            </a:r>
          </a:p>
          <a:p>
            <a:pPr defTabSz="171450" eaLnBrk="1" hangingPunct="1">
              <a:spcBef>
                <a:spcPct val="20000"/>
              </a:spcBef>
              <a:buClr>
                <a:schemeClr val="bg2"/>
              </a:buClr>
              <a:buSzPct val="75000"/>
              <a:buFont typeface="Wingdings" pitchFamily="2" charset="2"/>
              <a:buChar char="n"/>
            </a:pPr>
            <a:r>
              <a:rPr lang="en-US" altLang="en-US" sz="1000" dirty="0"/>
              <a:t>  Legal advice obtained by the Pension Committee as required</a:t>
            </a:r>
            <a:endParaRPr lang="en-CA" altLang="en-US" sz="1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10740</TotalTime>
  <Words>2203</Words>
  <Application>Microsoft Office PowerPoint</Application>
  <PresentationFormat>On-screen Show (4:3)</PresentationFormat>
  <Paragraphs>365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Tahoma</vt:lpstr>
      <vt:lpstr>Times New Roman</vt:lpstr>
      <vt:lpstr>Wingdings</vt:lpstr>
      <vt:lpstr>Pixel</vt:lpstr>
      <vt:lpstr>Pension Committee  Self-Assessment</vt:lpstr>
      <vt:lpstr>Pension Committee Self-assessment</vt:lpstr>
      <vt:lpstr>CAPSA Assessment – Fiduciary Responsibility</vt:lpstr>
      <vt:lpstr>CAPSA Assessment – Governance Objectives</vt:lpstr>
      <vt:lpstr>CAPSA Assessment – Roles and Responsibilities</vt:lpstr>
      <vt:lpstr>CAPSA Assessment – Performance Measures</vt:lpstr>
      <vt:lpstr>CAPSA Assessment – Knowledge and Skills</vt:lpstr>
      <vt:lpstr>CAPSA Assessment – Access to Information</vt:lpstr>
      <vt:lpstr>CAPSA Assessment – Risk Management</vt:lpstr>
      <vt:lpstr>CAPSA Assessment – Oversight and Compliance</vt:lpstr>
      <vt:lpstr>CAPSA Assessment – Transparency and Accountability</vt:lpstr>
      <vt:lpstr>CAPSA Assessment – Code of Conduct</vt:lpstr>
      <vt:lpstr>CAPSA Assessment – Governance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OSIS Report</dc:title>
  <dc:creator>Jim Thompson</dc:creator>
  <cp:lastModifiedBy>Jennifer White</cp:lastModifiedBy>
  <cp:revision>427</cp:revision>
  <cp:lastPrinted>2017-10-27T13:42:52Z</cp:lastPrinted>
  <dcterms:created xsi:type="dcterms:W3CDTF">2001-07-24T13:54:12Z</dcterms:created>
  <dcterms:modified xsi:type="dcterms:W3CDTF">2017-12-11T14:25:38Z</dcterms:modified>
</cp:coreProperties>
</file>